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8" r:id="rId6"/>
    <p:sldMasterId id="2147483680" r:id="rId7"/>
    <p:sldMasterId id="2147483685" r:id="rId8"/>
  </p:sldMasterIdLst>
  <p:notesMasterIdLst>
    <p:notesMasterId r:id="rId45"/>
  </p:notesMasterIdLst>
  <p:sldIdLst>
    <p:sldId id="621" r:id="rId9"/>
    <p:sldId id="256" r:id="rId10"/>
    <p:sldId id="371" r:id="rId11"/>
    <p:sldId id="376" r:id="rId12"/>
    <p:sldId id="370" r:id="rId13"/>
    <p:sldId id="375" r:id="rId14"/>
    <p:sldId id="374" r:id="rId15"/>
    <p:sldId id="362" r:id="rId16"/>
    <p:sldId id="377" r:id="rId17"/>
    <p:sldId id="618" r:id="rId18"/>
    <p:sldId id="619" r:id="rId19"/>
    <p:sldId id="379" r:id="rId20"/>
    <p:sldId id="380" r:id="rId21"/>
    <p:sldId id="378" r:id="rId22"/>
    <p:sldId id="381" r:id="rId23"/>
    <p:sldId id="596" r:id="rId24"/>
    <p:sldId id="613" r:id="rId25"/>
    <p:sldId id="434" r:id="rId26"/>
    <p:sldId id="560" r:id="rId27"/>
    <p:sldId id="487" r:id="rId28"/>
    <p:sldId id="590" r:id="rId29"/>
    <p:sldId id="447" r:id="rId30"/>
    <p:sldId id="452" r:id="rId31"/>
    <p:sldId id="602" r:id="rId32"/>
    <p:sldId id="587" r:id="rId33"/>
    <p:sldId id="584" r:id="rId34"/>
    <p:sldId id="567" r:id="rId35"/>
    <p:sldId id="612" r:id="rId36"/>
    <p:sldId id="562" r:id="rId37"/>
    <p:sldId id="617" r:id="rId38"/>
    <p:sldId id="614" r:id="rId39"/>
    <p:sldId id="615" r:id="rId40"/>
    <p:sldId id="616" r:id="rId41"/>
    <p:sldId id="588" r:id="rId42"/>
    <p:sldId id="620" r:id="rId43"/>
    <p:sldId id="62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2" dt="2026-09-24T18:49:50.785"/>
    <p1510:client id="{9628D5CA-4BB1-8F98-5E74-F1942E1EF46B}" v="24" dt="2026-09-24T19:43:42.304"/>
    <p1510:client id="{BE4E4617-FC39-4B1F-B5AF-A55A75DF1691}" v="63" dt="2026-09-24T18:53:24.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4"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 Id="rId4"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36991C-74AC-49D6-ADF2-06BDDC0B6C03}" type="doc">
      <dgm:prSet loTypeId="urn:microsoft.com/office/officeart/2005/8/layout/pList2#1" loCatId="list" qsTypeId="urn:microsoft.com/office/officeart/2005/8/quickstyle/simple1#2" qsCatId="simple" csTypeId="urn:microsoft.com/office/officeart/2005/8/colors/accent1_2#2" csCatId="accent1" phldr="1"/>
      <dgm:spPr/>
    </dgm:pt>
    <dgm:pt modelId="{9FDCE8C1-B58D-4C87-B0F1-A8FB6B563698}">
      <dgm:prSet phldrT="[Text]" custT="1"/>
      <dgm:spPr/>
      <dgm:t>
        <a:bodyPr/>
        <a:lstStyle/>
        <a:p>
          <a:r>
            <a:rPr lang="en-US" sz="2000" b="1"/>
            <a:t>Part A Hospital Insurance</a:t>
          </a:r>
        </a:p>
      </dgm:t>
      <dgm:extLst>
        <a:ext uri="{E40237B7-FDA0-4F09-8148-C483321AD2D9}">
          <dgm14:cNvPr xmlns:dgm14="http://schemas.microsoft.com/office/drawing/2010/diagram" id="0" name="" descr="Part A Hospital Insurance&#10;" title="part A"/>
        </a:ext>
      </dgm:extLst>
    </dgm:pt>
    <dgm:pt modelId="{3ED9B716-15AB-4011-8B44-DD5AE9120BA7}" type="parTrans" cxnId="{26320344-3E1F-46DC-B3CD-6537F4BD7A4A}">
      <dgm:prSet/>
      <dgm:spPr/>
      <dgm:t>
        <a:bodyPr/>
        <a:lstStyle/>
        <a:p>
          <a:endParaRPr lang="en-US"/>
        </a:p>
      </dgm:t>
    </dgm:pt>
    <dgm:pt modelId="{48D14F0C-76A9-48EB-9043-D105EC90AAD9}" type="sibTrans" cxnId="{26320344-3E1F-46DC-B3CD-6537F4BD7A4A}">
      <dgm:prSet/>
      <dgm:spPr/>
      <dgm:t>
        <a:bodyPr/>
        <a:lstStyle/>
        <a:p>
          <a:endParaRPr lang="en-US"/>
        </a:p>
      </dgm:t>
    </dgm:pt>
    <dgm:pt modelId="{CCB254E7-7AE5-4237-AC45-1FB42C32275C}">
      <dgm:prSet phldrT="[Text]" custT="1"/>
      <dgm:spPr/>
      <dgm:t>
        <a:bodyPr/>
        <a:lstStyle/>
        <a:p>
          <a:r>
            <a:rPr lang="en-US" sz="2000" b="1"/>
            <a:t>Part B Medical Insurance</a:t>
          </a:r>
          <a:r>
            <a:rPr lang="en-US" sz="1700"/>
            <a:t>	</a:t>
          </a:r>
        </a:p>
      </dgm:t>
      <dgm:extLst>
        <a:ext uri="{E40237B7-FDA0-4F09-8148-C483321AD2D9}">
          <dgm14:cNvPr xmlns:dgm14="http://schemas.microsoft.com/office/drawing/2010/diagram" id="0" name="" descr="Part B Medical Insurance &#10;" title="Part B"/>
        </a:ext>
      </dgm:extLst>
    </dgm:pt>
    <dgm:pt modelId="{DCA7DDDF-04CE-4F6C-8AED-F3E8645C8DD2}" type="parTrans" cxnId="{D565DE86-EB22-46E0-9CCB-AF62C195BE62}">
      <dgm:prSet/>
      <dgm:spPr/>
      <dgm:t>
        <a:bodyPr/>
        <a:lstStyle/>
        <a:p>
          <a:endParaRPr lang="en-US"/>
        </a:p>
      </dgm:t>
    </dgm:pt>
    <dgm:pt modelId="{EBB80556-96B3-4B28-B915-9606A9AE962C}" type="sibTrans" cxnId="{D565DE86-EB22-46E0-9CCB-AF62C195BE62}">
      <dgm:prSet/>
      <dgm:spPr/>
      <dgm:t>
        <a:bodyPr/>
        <a:lstStyle/>
        <a:p>
          <a:endParaRPr lang="en-US"/>
        </a:p>
      </dgm:t>
    </dgm:pt>
    <dgm:pt modelId="{1E329FE2-26FB-4EDA-ADE5-C05C9C42F69A}">
      <dgm:prSet phldrT="[Text]" custT="1"/>
      <dgm:spPr/>
      <dgm:t>
        <a:bodyPr/>
        <a:lstStyle/>
        <a:p>
          <a:r>
            <a:rPr lang="en-US" sz="2000" b="1"/>
            <a:t>Part C Medicare Advantage Plans (like HMOs/PPOs) </a:t>
          </a:r>
          <a:r>
            <a:rPr lang="en-US" sz="1700"/>
            <a:t>Includes Part A, Part B, and sometimes Part D coverage </a:t>
          </a:r>
        </a:p>
      </dgm:t>
      <dgm:extLst>
        <a:ext uri="{E40237B7-FDA0-4F09-8148-C483321AD2D9}">
          <dgm14:cNvPr xmlns:dgm14="http://schemas.microsoft.com/office/drawing/2010/diagram" id="0" name="" descr="Part C Medicare Advantage Plans (like HMOs/PPOs) Includes Part A, Part B and sometimes Part D coverage &#10;" title="Part C"/>
        </a:ext>
      </dgm:extLst>
    </dgm:pt>
    <dgm:pt modelId="{633C02F7-69DA-4A4B-A292-DC4304727856}" type="parTrans" cxnId="{244960A6-6E71-42A0-9ACD-FC26A5A407F1}">
      <dgm:prSet/>
      <dgm:spPr/>
      <dgm:t>
        <a:bodyPr/>
        <a:lstStyle/>
        <a:p>
          <a:endParaRPr lang="en-US"/>
        </a:p>
      </dgm:t>
    </dgm:pt>
    <dgm:pt modelId="{21DD9548-6603-4C0B-8189-7F5DCF085E94}" type="sibTrans" cxnId="{244960A6-6E71-42A0-9ACD-FC26A5A407F1}">
      <dgm:prSet/>
      <dgm:spPr/>
      <dgm:t>
        <a:bodyPr/>
        <a:lstStyle/>
        <a:p>
          <a:endParaRPr lang="en-US"/>
        </a:p>
      </dgm:t>
    </dgm:pt>
    <dgm:pt modelId="{AD7A8618-6064-41D7-8365-B37264D688FC}">
      <dgm:prSet phldrT="[Text]" custT="1"/>
      <dgm:spPr/>
      <dgm:t>
        <a:bodyPr/>
        <a:lstStyle/>
        <a:p>
          <a:r>
            <a:rPr lang="en-US" sz="2000" b="1"/>
            <a:t>Part D Medicare Prescription Drug Coverage</a:t>
          </a:r>
        </a:p>
      </dgm:t>
      <dgm:extLst>
        <a:ext uri="{E40237B7-FDA0-4F09-8148-C483321AD2D9}">
          <dgm14:cNvPr xmlns:dgm14="http://schemas.microsoft.com/office/drawing/2010/diagram" id="0" name="" descr="Part D Medicare Prescription Drug Coverage&#10;" title="Part D"/>
        </a:ext>
      </dgm:extLst>
    </dgm:pt>
    <dgm:pt modelId="{511CA061-341C-4B9D-9E62-00CEE4537C9D}" type="parTrans" cxnId="{C51D3A02-66F1-4140-B117-D173BED88DC8}">
      <dgm:prSet/>
      <dgm:spPr/>
      <dgm:t>
        <a:bodyPr/>
        <a:lstStyle/>
        <a:p>
          <a:endParaRPr lang="en-US"/>
        </a:p>
      </dgm:t>
    </dgm:pt>
    <dgm:pt modelId="{CB18D4EC-5CAD-4947-9366-63CF1A1183ED}" type="sibTrans" cxnId="{C51D3A02-66F1-4140-B117-D173BED88DC8}">
      <dgm:prSet/>
      <dgm:spPr/>
      <dgm:t>
        <a:bodyPr/>
        <a:lstStyle/>
        <a:p>
          <a:endParaRPr lang="en-US"/>
        </a:p>
      </dgm:t>
    </dgm:pt>
    <dgm:pt modelId="{82AEA39A-D373-4F8E-8BE6-DE723396E6F8}" type="pres">
      <dgm:prSet presAssocID="{5936991C-74AC-49D6-ADF2-06BDDC0B6C03}" presName="Name0" presStyleCnt="0">
        <dgm:presLayoutVars>
          <dgm:dir/>
          <dgm:resizeHandles val="exact"/>
        </dgm:presLayoutVars>
      </dgm:prSet>
      <dgm:spPr/>
    </dgm:pt>
    <dgm:pt modelId="{3038BFC1-A524-49B5-AD01-729E4706DDE2}" type="pres">
      <dgm:prSet presAssocID="{5936991C-74AC-49D6-ADF2-06BDDC0B6C03}" presName="bkgdShp" presStyleLbl="alignAccFollowNode1" presStyleIdx="0" presStyleCnt="1"/>
      <dgm:spPr/>
    </dgm:pt>
    <dgm:pt modelId="{6DC59DF4-EF78-4600-86AF-9DB5BE1969A6}" type="pres">
      <dgm:prSet presAssocID="{5936991C-74AC-49D6-ADF2-06BDDC0B6C03}" presName="linComp" presStyleCnt="0"/>
      <dgm:spPr/>
    </dgm:pt>
    <dgm:pt modelId="{C4688080-78A1-4AF7-B6B7-FDDCE7EF1010}" type="pres">
      <dgm:prSet presAssocID="{9FDCE8C1-B58D-4C87-B0F1-A8FB6B563698}" presName="compNode" presStyleCnt="0"/>
      <dgm:spPr/>
    </dgm:pt>
    <dgm:pt modelId="{B9190056-5272-460F-A316-1E39CEB814C0}" type="pres">
      <dgm:prSet presAssocID="{9FDCE8C1-B58D-4C87-B0F1-A8FB6B563698}" presName="node" presStyleLbl="node1" presStyleIdx="0" presStyleCnt="4">
        <dgm:presLayoutVars>
          <dgm:bulletEnabled val="1"/>
        </dgm:presLayoutVars>
      </dgm:prSet>
      <dgm:spPr/>
    </dgm:pt>
    <dgm:pt modelId="{B4CA6AB2-8684-4BE9-88DF-12D4D9414E11}" type="pres">
      <dgm:prSet presAssocID="{9FDCE8C1-B58D-4C87-B0F1-A8FB6B563698}" presName="invisiNode" presStyleLbl="node1" presStyleIdx="0" presStyleCnt="4"/>
      <dgm:spPr/>
    </dgm:pt>
    <dgm:pt modelId="{8C98B3AB-1BB9-419A-B85D-C8CED2763647}" type="pres">
      <dgm:prSet presAssocID="{9FDCE8C1-B58D-4C87-B0F1-A8FB6B563698}" presName="imagNode" presStyleLbl="fgImgPlace1" presStyleIdx="0" presStyleCnt="4"/>
      <dgm:spPr>
        <a:blipFill rotWithShape="0">
          <a:blip xmlns:r="http://schemas.openxmlformats.org/officeDocument/2006/relationships" r:embed="rId1">
            <a:duotone>
              <a:prstClr val="black"/>
              <a:schemeClr val="accent1">
                <a:tint val="45000"/>
                <a:satMod val="400000"/>
              </a:schemeClr>
            </a:duotone>
          </a:blip>
          <a:stretch>
            <a:fillRect/>
          </a:stretch>
        </a:blipFill>
      </dgm:spPr>
      <dgm:extLst>
        <a:ext uri="{E40237B7-FDA0-4F09-8148-C483321AD2D9}">
          <dgm14:cNvPr xmlns:dgm14="http://schemas.microsoft.com/office/drawing/2010/diagram" id="0" name="" descr="graphic of H for hospital" title="graphic of H for hospital"/>
        </a:ext>
      </dgm:extLst>
    </dgm:pt>
    <dgm:pt modelId="{C03C1913-C716-456D-9DAA-7B204A10E431}" type="pres">
      <dgm:prSet presAssocID="{48D14F0C-76A9-48EB-9043-D105EC90AAD9}" presName="sibTrans" presStyleLbl="sibTrans2D1" presStyleIdx="0" presStyleCnt="0"/>
      <dgm:spPr/>
    </dgm:pt>
    <dgm:pt modelId="{2F7DB555-22FA-4A40-BDAC-8B6BFA87DCC6}" type="pres">
      <dgm:prSet presAssocID="{CCB254E7-7AE5-4237-AC45-1FB42C32275C}" presName="compNode" presStyleCnt="0"/>
      <dgm:spPr/>
    </dgm:pt>
    <dgm:pt modelId="{FFB9F90F-833E-4AF6-9D41-FEA07765D9C3}" type="pres">
      <dgm:prSet presAssocID="{CCB254E7-7AE5-4237-AC45-1FB42C32275C}" presName="node" presStyleLbl="node1" presStyleIdx="1" presStyleCnt="4">
        <dgm:presLayoutVars>
          <dgm:bulletEnabled val="1"/>
        </dgm:presLayoutVars>
      </dgm:prSet>
      <dgm:spPr/>
    </dgm:pt>
    <dgm:pt modelId="{F4CF67F9-1E26-4E6A-859C-E7606CDEC8BE}" type="pres">
      <dgm:prSet presAssocID="{CCB254E7-7AE5-4237-AC45-1FB42C32275C}" presName="invisiNode" presStyleLbl="node1" presStyleIdx="1" presStyleCnt="4"/>
      <dgm:spPr/>
    </dgm:pt>
    <dgm:pt modelId="{34D8C33A-6615-45BE-9CAB-0E3C92CE0146}" type="pres">
      <dgm:prSet presAssocID="{CCB254E7-7AE5-4237-AC45-1FB42C32275C}" presName="imagNode" presStyleLbl="fgImgPlace1" presStyleIdx="1" presStyleCnt="4"/>
      <dgm:spPr>
        <a:blipFill rotWithShape="0">
          <a:blip xmlns:r="http://schemas.openxmlformats.org/officeDocument/2006/relationships" r:embed="rId2">
            <a:duotone>
              <a:prstClr val="black"/>
              <a:schemeClr val="accent1">
                <a:tint val="45000"/>
                <a:satMod val="400000"/>
              </a:schemeClr>
            </a:duotone>
          </a:blip>
          <a:stretch>
            <a:fillRect/>
          </a:stretch>
        </a:blipFill>
      </dgm:spPr>
      <dgm:extLst>
        <a:ext uri="{E40237B7-FDA0-4F09-8148-C483321AD2D9}">
          <dgm14:cNvPr xmlns:dgm14="http://schemas.microsoft.com/office/drawing/2010/diagram" id="0" name="" descr="Part B Graphic" title="part B graphic"/>
        </a:ext>
      </dgm:extLst>
    </dgm:pt>
    <dgm:pt modelId="{4E0F21C8-45C2-4E2B-BF45-0C401A24C588}" type="pres">
      <dgm:prSet presAssocID="{EBB80556-96B3-4B28-B915-9606A9AE962C}" presName="sibTrans" presStyleLbl="sibTrans2D1" presStyleIdx="0" presStyleCnt="0"/>
      <dgm:spPr/>
    </dgm:pt>
    <dgm:pt modelId="{6A3AB180-55C1-4F57-8907-26E7F802F9C5}" type="pres">
      <dgm:prSet presAssocID="{1E329FE2-26FB-4EDA-ADE5-C05C9C42F69A}" presName="compNode" presStyleCnt="0"/>
      <dgm:spPr/>
    </dgm:pt>
    <dgm:pt modelId="{ACF7CE3A-57D4-4F48-9E7B-80BF4F17191F}" type="pres">
      <dgm:prSet presAssocID="{1E329FE2-26FB-4EDA-ADE5-C05C9C42F69A}" presName="node" presStyleLbl="node1" presStyleIdx="2" presStyleCnt="4">
        <dgm:presLayoutVars>
          <dgm:bulletEnabled val="1"/>
        </dgm:presLayoutVars>
      </dgm:prSet>
      <dgm:spPr/>
    </dgm:pt>
    <dgm:pt modelId="{A25DD50A-FD45-4AB4-BB9B-846F1F0FEF3A}" type="pres">
      <dgm:prSet presAssocID="{1E329FE2-26FB-4EDA-ADE5-C05C9C42F69A}" presName="invisiNode" presStyleLbl="node1" presStyleIdx="2" presStyleCnt="4"/>
      <dgm:spPr/>
    </dgm:pt>
    <dgm:pt modelId="{650F7A33-91A8-4FDC-86A9-52A7F62CC262}" type="pres">
      <dgm:prSet presAssocID="{1E329FE2-26FB-4EDA-ADE5-C05C9C42F69A}" presName="imagNode" presStyleLbl="fgImgPlace1" presStyleIdx="2" presStyleCnt="4" custLinFactNeighborX="-110" custLinFactNeighborY="-2463"/>
      <dgm:spPr>
        <a:blipFill rotWithShape="0">
          <a:blip xmlns:r="http://schemas.openxmlformats.org/officeDocument/2006/relationships" r:embed="rId3">
            <a:duotone>
              <a:prstClr val="black"/>
              <a:schemeClr val="accent1">
                <a:tint val="45000"/>
                <a:satMod val="400000"/>
              </a:schemeClr>
            </a:duotone>
          </a:blip>
          <a:stretch>
            <a:fillRect/>
          </a:stretch>
        </a:blipFill>
      </dgm:spPr>
      <dgm:extLst>
        <a:ext uri="{E40237B7-FDA0-4F09-8148-C483321AD2D9}">
          <dgm14:cNvPr xmlns:dgm14="http://schemas.microsoft.com/office/drawing/2010/diagram" id="0" name="" descr="Part C graphic" title="Part C graphic"/>
        </a:ext>
      </dgm:extLst>
    </dgm:pt>
    <dgm:pt modelId="{6F63F81A-135E-43DC-B179-59B74A460381}" type="pres">
      <dgm:prSet presAssocID="{21DD9548-6603-4C0B-8189-7F5DCF085E94}" presName="sibTrans" presStyleLbl="sibTrans2D1" presStyleIdx="0" presStyleCnt="0"/>
      <dgm:spPr/>
    </dgm:pt>
    <dgm:pt modelId="{C266C995-2C40-470D-A609-D497A082FFBB}" type="pres">
      <dgm:prSet presAssocID="{AD7A8618-6064-41D7-8365-B37264D688FC}" presName="compNode" presStyleCnt="0"/>
      <dgm:spPr/>
    </dgm:pt>
    <dgm:pt modelId="{61631289-9812-41CB-A79F-371ABE60634A}" type="pres">
      <dgm:prSet presAssocID="{AD7A8618-6064-41D7-8365-B37264D688FC}" presName="node" presStyleLbl="node1" presStyleIdx="3" presStyleCnt="4">
        <dgm:presLayoutVars>
          <dgm:bulletEnabled val="1"/>
        </dgm:presLayoutVars>
      </dgm:prSet>
      <dgm:spPr/>
    </dgm:pt>
    <dgm:pt modelId="{202956DC-A047-4F75-A3C5-E8CCDF97D3B5}" type="pres">
      <dgm:prSet presAssocID="{AD7A8618-6064-41D7-8365-B37264D688FC}" presName="invisiNode" presStyleLbl="node1" presStyleIdx="3" presStyleCnt="4"/>
      <dgm:spPr/>
    </dgm:pt>
    <dgm:pt modelId="{B6A3AA38-82E3-4410-A7EF-BD1690391318}" type="pres">
      <dgm:prSet presAssocID="{AD7A8618-6064-41D7-8365-B37264D688FC}" presName="imagNode" presStyleLbl="fgImgPlace1" presStyleIdx="3" presStyleCnt="4"/>
      <dgm:spPr>
        <a:blipFill rotWithShape="0">
          <a:blip xmlns:r="http://schemas.openxmlformats.org/officeDocument/2006/relationships" r:embed="rId4">
            <a:duotone>
              <a:prstClr val="black"/>
              <a:schemeClr val="accent1">
                <a:tint val="45000"/>
                <a:satMod val="400000"/>
              </a:schemeClr>
            </a:duotone>
          </a:blip>
          <a:stretch>
            <a:fillRect/>
          </a:stretch>
        </a:blipFill>
      </dgm:spPr>
      <dgm:extLst>
        <a:ext uri="{E40237B7-FDA0-4F09-8148-C483321AD2D9}">
          <dgm14:cNvPr xmlns:dgm14="http://schemas.microsoft.com/office/drawing/2010/diagram" id="0" name="" descr="Part D graphic" title="Part D graphic"/>
        </a:ext>
      </dgm:extLst>
    </dgm:pt>
  </dgm:ptLst>
  <dgm:cxnLst>
    <dgm:cxn modelId="{C51D3A02-66F1-4140-B117-D173BED88DC8}" srcId="{5936991C-74AC-49D6-ADF2-06BDDC0B6C03}" destId="{AD7A8618-6064-41D7-8365-B37264D688FC}" srcOrd="3" destOrd="0" parTransId="{511CA061-341C-4B9D-9E62-00CEE4537C9D}" sibTransId="{CB18D4EC-5CAD-4947-9366-63CF1A1183ED}"/>
    <dgm:cxn modelId="{4884AD04-131B-4704-A0BA-5FFA51F18F55}" type="presOf" srcId="{AD7A8618-6064-41D7-8365-B37264D688FC}" destId="{61631289-9812-41CB-A79F-371ABE60634A}" srcOrd="0" destOrd="0" presId="urn:microsoft.com/office/officeart/2005/8/layout/pList2#1"/>
    <dgm:cxn modelId="{B7D4DB37-BB30-43FD-B2E7-05771494EAF5}" type="presOf" srcId="{CCB254E7-7AE5-4237-AC45-1FB42C32275C}" destId="{FFB9F90F-833E-4AF6-9D41-FEA07765D9C3}" srcOrd="0" destOrd="0" presId="urn:microsoft.com/office/officeart/2005/8/layout/pList2#1"/>
    <dgm:cxn modelId="{4294253F-5A0A-4C7C-9330-CF6831207C8A}" type="presOf" srcId="{48D14F0C-76A9-48EB-9043-D105EC90AAD9}" destId="{C03C1913-C716-456D-9DAA-7B204A10E431}" srcOrd="0" destOrd="0" presId="urn:microsoft.com/office/officeart/2005/8/layout/pList2#1"/>
    <dgm:cxn modelId="{26320344-3E1F-46DC-B3CD-6537F4BD7A4A}" srcId="{5936991C-74AC-49D6-ADF2-06BDDC0B6C03}" destId="{9FDCE8C1-B58D-4C87-B0F1-A8FB6B563698}" srcOrd="0" destOrd="0" parTransId="{3ED9B716-15AB-4011-8B44-DD5AE9120BA7}" sibTransId="{48D14F0C-76A9-48EB-9043-D105EC90AAD9}"/>
    <dgm:cxn modelId="{7F251970-DE66-457B-991F-8F3DE0F4BB7D}" type="presOf" srcId="{1E329FE2-26FB-4EDA-ADE5-C05C9C42F69A}" destId="{ACF7CE3A-57D4-4F48-9E7B-80BF4F17191F}" srcOrd="0" destOrd="0" presId="urn:microsoft.com/office/officeart/2005/8/layout/pList2#1"/>
    <dgm:cxn modelId="{F6B38082-5F23-4C49-9BA2-A80332A980A3}" type="presOf" srcId="{9FDCE8C1-B58D-4C87-B0F1-A8FB6B563698}" destId="{B9190056-5272-460F-A316-1E39CEB814C0}" srcOrd="0" destOrd="0" presId="urn:microsoft.com/office/officeart/2005/8/layout/pList2#1"/>
    <dgm:cxn modelId="{D565DE86-EB22-46E0-9CCB-AF62C195BE62}" srcId="{5936991C-74AC-49D6-ADF2-06BDDC0B6C03}" destId="{CCB254E7-7AE5-4237-AC45-1FB42C32275C}" srcOrd="1" destOrd="0" parTransId="{DCA7DDDF-04CE-4F6C-8AED-F3E8645C8DD2}" sibTransId="{EBB80556-96B3-4B28-B915-9606A9AE962C}"/>
    <dgm:cxn modelId="{DB81C6A2-D953-4129-B21D-078A36A35BF4}" type="presOf" srcId="{EBB80556-96B3-4B28-B915-9606A9AE962C}" destId="{4E0F21C8-45C2-4E2B-BF45-0C401A24C588}" srcOrd="0" destOrd="0" presId="urn:microsoft.com/office/officeart/2005/8/layout/pList2#1"/>
    <dgm:cxn modelId="{244960A6-6E71-42A0-9ACD-FC26A5A407F1}" srcId="{5936991C-74AC-49D6-ADF2-06BDDC0B6C03}" destId="{1E329FE2-26FB-4EDA-ADE5-C05C9C42F69A}" srcOrd="2" destOrd="0" parTransId="{633C02F7-69DA-4A4B-A292-DC4304727856}" sibTransId="{21DD9548-6603-4C0B-8189-7F5DCF085E94}"/>
    <dgm:cxn modelId="{25AB63AE-9F90-4F95-8B83-5A46CB8FC169}" type="presOf" srcId="{5936991C-74AC-49D6-ADF2-06BDDC0B6C03}" destId="{82AEA39A-D373-4F8E-8BE6-DE723396E6F8}" srcOrd="0" destOrd="0" presId="urn:microsoft.com/office/officeart/2005/8/layout/pList2#1"/>
    <dgm:cxn modelId="{423DF7DB-42F4-4C61-BF66-DF601B250CFC}" type="presOf" srcId="{21DD9548-6603-4C0B-8189-7F5DCF085E94}" destId="{6F63F81A-135E-43DC-B179-59B74A460381}" srcOrd="0" destOrd="0" presId="urn:microsoft.com/office/officeart/2005/8/layout/pList2#1"/>
    <dgm:cxn modelId="{433AACB4-BCD6-47AE-A148-604389B701F4}" type="presParOf" srcId="{82AEA39A-D373-4F8E-8BE6-DE723396E6F8}" destId="{3038BFC1-A524-49B5-AD01-729E4706DDE2}" srcOrd="0" destOrd="0" presId="urn:microsoft.com/office/officeart/2005/8/layout/pList2#1"/>
    <dgm:cxn modelId="{768C4934-C2E1-46AD-82EE-FB7DA3550DFD}" type="presParOf" srcId="{82AEA39A-D373-4F8E-8BE6-DE723396E6F8}" destId="{6DC59DF4-EF78-4600-86AF-9DB5BE1969A6}" srcOrd="1" destOrd="0" presId="urn:microsoft.com/office/officeart/2005/8/layout/pList2#1"/>
    <dgm:cxn modelId="{08E78E7A-ED99-4ACD-929C-8CB5D9E4C7A0}" type="presParOf" srcId="{6DC59DF4-EF78-4600-86AF-9DB5BE1969A6}" destId="{C4688080-78A1-4AF7-B6B7-FDDCE7EF1010}" srcOrd="0" destOrd="0" presId="urn:microsoft.com/office/officeart/2005/8/layout/pList2#1"/>
    <dgm:cxn modelId="{E797026B-89FF-41B1-A38E-C83408F65C16}" type="presParOf" srcId="{C4688080-78A1-4AF7-B6B7-FDDCE7EF1010}" destId="{B9190056-5272-460F-A316-1E39CEB814C0}" srcOrd="0" destOrd="0" presId="urn:microsoft.com/office/officeart/2005/8/layout/pList2#1"/>
    <dgm:cxn modelId="{2CC15ADA-912E-4CA4-989C-2A8AFD88DE1B}" type="presParOf" srcId="{C4688080-78A1-4AF7-B6B7-FDDCE7EF1010}" destId="{B4CA6AB2-8684-4BE9-88DF-12D4D9414E11}" srcOrd="1" destOrd="0" presId="urn:microsoft.com/office/officeart/2005/8/layout/pList2#1"/>
    <dgm:cxn modelId="{F7D22761-75CB-4B74-B705-2586D086385F}" type="presParOf" srcId="{C4688080-78A1-4AF7-B6B7-FDDCE7EF1010}" destId="{8C98B3AB-1BB9-419A-B85D-C8CED2763647}" srcOrd="2" destOrd="0" presId="urn:microsoft.com/office/officeart/2005/8/layout/pList2#1"/>
    <dgm:cxn modelId="{413D63B8-A8EA-428B-8EEF-CD9158A0BAC0}" type="presParOf" srcId="{6DC59DF4-EF78-4600-86AF-9DB5BE1969A6}" destId="{C03C1913-C716-456D-9DAA-7B204A10E431}" srcOrd="1" destOrd="0" presId="urn:microsoft.com/office/officeart/2005/8/layout/pList2#1"/>
    <dgm:cxn modelId="{C6B34910-7BB2-4DB5-88D5-00575AAF4AA5}" type="presParOf" srcId="{6DC59DF4-EF78-4600-86AF-9DB5BE1969A6}" destId="{2F7DB555-22FA-4A40-BDAC-8B6BFA87DCC6}" srcOrd="2" destOrd="0" presId="urn:microsoft.com/office/officeart/2005/8/layout/pList2#1"/>
    <dgm:cxn modelId="{72EB36E5-057F-4EDC-80E8-CFB54E492E34}" type="presParOf" srcId="{2F7DB555-22FA-4A40-BDAC-8B6BFA87DCC6}" destId="{FFB9F90F-833E-4AF6-9D41-FEA07765D9C3}" srcOrd="0" destOrd="0" presId="urn:microsoft.com/office/officeart/2005/8/layout/pList2#1"/>
    <dgm:cxn modelId="{CF28DA7E-7B55-4180-8F19-3425329049B8}" type="presParOf" srcId="{2F7DB555-22FA-4A40-BDAC-8B6BFA87DCC6}" destId="{F4CF67F9-1E26-4E6A-859C-E7606CDEC8BE}" srcOrd="1" destOrd="0" presId="urn:microsoft.com/office/officeart/2005/8/layout/pList2#1"/>
    <dgm:cxn modelId="{0AE942A8-4E02-4521-A5BC-5DB4698F8CC4}" type="presParOf" srcId="{2F7DB555-22FA-4A40-BDAC-8B6BFA87DCC6}" destId="{34D8C33A-6615-45BE-9CAB-0E3C92CE0146}" srcOrd="2" destOrd="0" presId="urn:microsoft.com/office/officeart/2005/8/layout/pList2#1"/>
    <dgm:cxn modelId="{03D717B2-61D1-4E1A-B70B-F86B72AE0C4F}" type="presParOf" srcId="{6DC59DF4-EF78-4600-86AF-9DB5BE1969A6}" destId="{4E0F21C8-45C2-4E2B-BF45-0C401A24C588}" srcOrd="3" destOrd="0" presId="urn:microsoft.com/office/officeart/2005/8/layout/pList2#1"/>
    <dgm:cxn modelId="{7A477BA8-0938-4D58-8047-3AFF34494A57}" type="presParOf" srcId="{6DC59DF4-EF78-4600-86AF-9DB5BE1969A6}" destId="{6A3AB180-55C1-4F57-8907-26E7F802F9C5}" srcOrd="4" destOrd="0" presId="urn:microsoft.com/office/officeart/2005/8/layout/pList2#1"/>
    <dgm:cxn modelId="{9FB0F377-12A1-429B-A835-233B4393A7C4}" type="presParOf" srcId="{6A3AB180-55C1-4F57-8907-26E7F802F9C5}" destId="{ACF7CE3A-57D4-4F48-9E7B-80BF4F17191F}" srcOrd="0" destOrd="0" presId="urn:microsoft.com/office/officeart/2005/8/layout/pList2#1"/>
    <dgm:cxn modelId="{05BD5AD9-0D74-4B2D-91A6-99B9FF131E07}" type="presParOf" srcId="{6A3AB180-55C1-4F57-8907-26E7F802F9C5}" destId="{A25DD50A-FD45-4AB4-BB9B-846F1F0FEF3A}" srcOrd="1" destOrd="0" presId="urn:microsoft.com/office/officeart/2005/8/layout/pList2#1"/>
    <dgm:cxn modelId="{4BBE2C3D-124C-4AF3-AA30-89C88A8E3367}" type="presParOf" srcId="{6A3AB180-55C1-4F57-8907-26E7F802F9C5}" destId="{650F7A33-91A8-4FDC-86A9-52A7F62CC262}" srcOrd="2" destOrd="0" presId="urn:microsoft.com/office/officeart/2005/8/layout/pList2#1"/>
    <dgm:cxn modelId="{54799BF8-CFDA-4EB2-8E17-75DD570F5A35}" type="presParOf" srcId="{6DC59DF4-EF78-4600-86AF-9DB5BE1969A6}" destId="{6F63F81A-135E-43DC-B179-59B74A460381}" srcOrd="5" destOrd="0" presId="urn:microsoft.com/office/officeart/2005/8/layout/pList2#1"/>
    <dgm:cxn modelId="{0FF56948-FC1C-4649-8097-E5F7F38D2B77}" type="presParOf" srcId="{6DC59DF4-EF78-4600-86AF-9DB5BE1969A6}" destId="{C266C995-2C40-470D-A609-D497A082FFBB}" srcOrd="6" destOrd="0" presId="urn:microsoft.com/office/officeart/2005/8/layout/pList2#1"/>
    <dgm:cxn modelId="{ED551FBE-8D0A-40C1-B848-F0F719322269}" type="presParOf" srcId="{C266C995-2C40-470D-A609-D497A082FFBB}" destId="{61631289-9812-41CB-A79F-371ABE60634A}" srcOrd="0" destOrd="0" presId="urn:microsoft.com/office/officeart/2005/8/layout/pList2#1"/>
    <dgm:cxn modelId="{0D587141-AF28-4858-9D0A-686C9B25D3DD}" type="presParOf" srcId="{C266C995-2C40-470D-A609-D497A082FFBB}" destId="{202956DC-A047-4F75-A3C5-E8CCDF97D3B5}" srcOrd="1" destOrd="0" presId="urn:microsoft.com/office/officeart/2005/8/layout/pList2#1"/>
    <dgm:cxn modelId="{E45067F6-DB4B-4327-8A9F-E5717A53011E}" type="presParOf" srcId="{C266C995-2C40-470D-A609-D497A082FFBB}" destId="{B6A3AA38-82E3-4410-A7EF-BD1690391318}"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8BFC1-A524-49B5-AD01-729E4706DDE2}">
      <dsp:nvSpPr>
        <dsp:cNvPr id="0" name=""/>
        <dsp:cNvSpPr/>
      </dsp:nvSpPr>
      <dsp:spPr>
        <a:xfrm>
          <a:off x="0" y="0"/>
          <a:ext cx="8229600" cy="213955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98B3AB-1BB9-419A-B85D-C8CED2763647}">
      <dsp:nvSpPr>
        <dsp:cNvPr id="0" name=""/>
        <dsp:cNvSpPr/>
      </dsp:nvSpPr>
      <dsp:spPr>
        <a:xfrm>
          <a:off x="249154" y="285273"/>
          <a:ext cx="1797974" cy="1569005"/>
        </a:xfrm>
        <a:prstGeom prst="roundRect">
          <a:avLst>
            <a:gd name="adj" fmla="val 10000"/>
          </a:avLst>
        </a:prstGeom>
        <a:blipFill rotWithShape="0">
          <a:blip xmlns:r="http://schemas.openxmlformats.org/officeDocument/2006/relationships" r:embed="rId1">
            <a:duotone>
              <a:prstClr val="black"/>
              <a:schemeClr val="accent1">
                <a:tint val="45000"/>
                <a:satMod val="400000"/>
              </a:schemeClr>
            </a:duotone>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190056-5272-460F-A316-1E39CEB814C0}">
      <dsp:nvSpPr>
        <dsp:cNvPr id="0" name=""/>
        <dsp:cNvSpPr/>
      </dsp:nvSpPr>
      <dsp:spPr>
        <a:xfrm rot="10800000">
          <a:off x="249154" y="2139553"/>
          <a:ext cx="1797974" cy="2615009"/>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a:t>Part A Hospital Insurance</a:t>
          </a:r>
        </a:p>
      </dsp:txBody>
      <dsp:txXfrm rot="10800000">
        <a:off x="304448" y="2139553"/>
        <a:ext cx="1687386" cy="2559715"/>
      </dsp:txXfrm>
    </dsp:sp>
    <dsp:sp modelId="{34D8C33A-6615-45BE-9CAB-0E3C92CE0146}">
      <dsp:nvSpPr>
        <dsp:cNvPr id="0" name=""/>
        <dsp:cNvSpPr/>
      </dsp:nvSpPr>
      <dsp:spPr>
        <a:xfrm>
          <a:off x="2226926" y="285273"/>
          <a:ext cx="1797974" cy="1569005"/>
        </a:xfrm>
        <a:prstGeom prst="roundRect">
          <a:avLst>
            <a:gd name="adj" fmla="val 10000"/>
          </a:avLst>
        </a:prstGeom>
        <a:blipFill rotWithShape="0">
          <a:blip xmlns:r="http://schemas.openxmlformats.org/officeDocument/2006/relationships" r:embed="rId2">
            <a:duotone>
              <a:prstClr val="black"/>
              <a:schemeClr val="accent1">
                <a:tint val="45000"/>
                <a:satMod val="400000"/>
              </a:schemeClr>
            </a:duotone>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B9F90F-833E-4AF6-9D41-FEA07765D9C3}">
      <dsp:nvSpPr>
        <dsp:cNvPr id="0" name=""/>
        <dsp:cNvSpPr/>
      </dsp:nvSpPr>
      <dsp:spPr>
        <a:xfrm rot="10800000">
          <a:off x="2226926" y="2139553"/>
          <a:ext cx="1797974" cy="2615009"/>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a:t>Part B Medical Insurance</a:t>
          </a:r>
          <a:r>
            <a:rPr lang="en-US" sz="1700" kern="1200"/>
            <a:t>	</a:t>
          </a:r>
        </a:p>
      </dsp:txBody>
      <dsp:txXfrm rot="10800000">
        <a:off x="2282220" y="2139553"/>
        <a:ext cx="1687386" cy="2559715"/>
      </dsp:txXfrm>
    </dsp:sp>
    <dsp:sp modelId="{650F7A33-91A8-4FDC-86A9-52A7F62CC262}">
      <dsp:nvSpPr>
        <dsp:cNvPr id="0" name=""/>
        <dsp:cNvSpPr/>
      </dsp:nvSpPr>
      <dsp:spPr>
        <a:xfrm>
          <a:off x="4202720" y="246629"/>
          <a:ext cx="1797974" cy="1569005"/>
        </a:xfrm>
        <a:prstGeom prst="roundRect">
          <a:avLst>
            <a:gd name="adj" fmla="val 10000"/>
          </a:avLst>
        </a:prstGeom>
        <a:blipFill rotWithShape="0">
          <a:blip xmlns:r="http://schemas.openxmlformats.org/officeDocument/2006/relationships" r:embed="rId3">
            <a:duotone>
              <a:prstClr val="black"/>
              <a:schemeClr val="accent1">
                <a:tint val="45000"/>
                <a:satMod val="400000"/>
              </a:schemeClr>
            </a:duotone>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F7CE3A-57D4-4F48-9E7B-80BF4F17191F}">
      <dsp:nvSpPr>
        <dsp:cNvPr id="0" name=""/>
        <dsp:cNvSpPr/>
      </dsp:nvSpPr>
      <dsp:spPr>
        <a:xfrm rot="10800000">
          <a:off x="4204698" y="2139553"/>
          <a:ext cx="1797974" cy="2615009"/>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a:t>Part C Medicare Advantage Plans (like HMOs/PPOs) </a:t>
          </a:r>
          <a:r>
            <a:rPr lang="en-US" sz="1700" kern="1200"/>
            <a:t>Includes Part A, Part B, and sometimes Part D coverage </a:t>
          </a:r>
        </a:p>
      </dsp:txBody>
      <dsp:txXfrm rot="10800000">
        <a:off x="4259992" y="2139553"/>
        <a:ext cx="1687386" cy="2559715"/>
      </dsp:txXfrm>
    </dsp:sp>
    <dsp:sp modelId="{B6A3AA38-82E3-4410-A7EF-BD1690391318}">
      <dsp:nvSpPr>
        <dsp:cNvPr id="0" name=""/>
        <dsp:cNvSpPr/>
      </dsp:nvSpPr>
      <dsp:spPr>
        <a:xfrm>
          <a:off x="6182470" y="285273"/>
          <a:ext cx="1797974" cy="1569005"/>
        </a:xfrm>
        <a:prstGeom prst="roundRect">
          <a:avLst>
            <a:gd name="adj" fmla="val 10000"/>
          </a:avLst>
        </a:prstGeom>
        <a:blipFill rotWithShape="0">
          <a:blip xmlns:r="http://schemas.openxmlformats.org/officeDocument/2006/relationships" r:embed="rId4">
            <a:duotone>
              <a:prstClr val="black"/>
              <a:schemeClr val="accent1">
                <a:tint val="45000"/>
                <a:satMod val="400000"/>
              </a:schemeClr>
            </a:duotone>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631289-9812-41CB-A79F-371ABE60634A}">
      <dsp:nvSpPr>
        <dsp:cNvPr id="0" name=""/>
        <dsp:cNvSpPr/>
      </dsp:nvSpPr>
      <dsp:spPr>
        <a:xfrm rot="10800000">
          <a:off x="6182470" y="2139553"/>
          <a:ext cx="1797974" cy="2615009"/>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t" anchorCtr="0">
          <a:noAutofit/>
        </a:bodyPr>
        <a:lstStyle/>
        <a:p>
          <a:pPr marL="0" lvl="0" indent="0" algn="ctr" defTabSz="889000">
            <a:lnSpc>
              <a:spcPct val="90000"/>
            </a:lnSpc>
            <a:spcBef>
              <a:spcPct val="0"/>
            </a:spcBef>
            <a:spcAft>
              <a:spcPct val="35000"/>
            </a:spcAft>
            <a:buNone/>
          </a:pPr>
          <a:r>
            <a:rPr lang="en-US" sz="2000" b="1" kern="1200"/>
            <a:t>Part D Medicare Prescription Drug Coverage</a:t>
          </a:r>
        </a:p>
      </dsp:txBody>
      <dsp:txXfrm rot="10800000">
        <a:off x="6237764" y="2139553"/>
        <a:ext cx="1687386" cy="2559715"/>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C4EB96-6CF1-497A-B31A-D19300048F95}"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3D529-071F-4AE3-90B4-7FF3F287FF1C}" type="slidenum">
              <a:rPr lang="en-US" smtClean="0"/>
              <a:t>‹#›</a:t>
            </a:fld>
            <a:endParaRPr lang="en-US"/>
          </a:p>
        </p:txBody>
      </p:sp>
    </p:spTree>
    <p:extLst>
      <p:ext uri="{BB962C8B-B14F-4D97-AF65-F5344CB8AC3E}">
        <p14:creationId xmlns:p14="http://schemas.microsoft.com/office/powerpoint/2010/main" val="2923587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medicaid.gov/"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myself. Speak to the efforts we are making to raise our overall level of planning and service, utilizing AI for enhanced efficiency while focusing on what matters most to our clients and the human aspect of planning.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that end, we are adopting new planning software firmwide by year end with enhanced capabilities. Show a screenshot of the tool. Talk about its integration with our other tools (Jump, Advyzon, etc.), making it easier than ever for us to have one comprehensive look at their entire picture.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 a reminder, we rolled this out last year, and it can replace or supplement logging into custodians directly. Another example of our independence and not being tied too closely to other institutions. One-stop portal with links to Schwab, Raymond James and RightCapital.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Promote our social media channels and ask everyone to follow us on all platforms.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0172" indent="-220172">
              <a:spcBef>
                <a:spcPts val="574"/>
              </a:spcBef>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3853463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622"/>
              </a:spcBef>
            </a:pPr>
            <a:r>
              <a:rPr lang="en-US" sz="1000">
                <a:ea typeface="Calibri"/>
                <a:cs typeface="Times New Roman"/>
              </a:rPr>
              <a:t>Lyndon </a:t>
            </a:r>
            <a:r>
              <a:rPr lang="en-US">
                <a:ea typeface="Calibri"/>
                <a:cs typeface="Times New Roman"/>
              </a:rPr>
              <a:t>Johnson signed the Medicare and Medicaid programs into law on July 30, 1965. Medicaid became effective January 1, 1966, and Medicare became effective July 1, 1966. Medicare is the nation’s largest health insurance program, currently covering about 72 million Americans.</a:t>
            </a:r>
          </a:p>
          <a:p>
            <a:pPr>
              <a:spcBef>
                <a:spcPts val="622"/>
              </a:spcBef>
            </a:pPr>
            <a:r>
              <a:rPr lang="en-US">
                <a:ea typeface="Calibri"/>
                <a:cs typeface="Times New Roman"/>
              </a:rPr>
              <a:t>Medicare is health insurance for three groups of people:</a:t>
            </a:r>
          </a:p>
          <a:p>
            <a:pPr marL="180123" indent="-180123">
              <a:spcBef>
                <a:spcPts val="622"/>
              </a:spcBef>
              <a:buFont typeface="Wingdings"/>
              <a:buChar char=""/>
              <a:tabLst>
                <a:tab pos="474006" algn="l"/>
              </a:tabLst>
            </a:pPr>
            <a:r>
              <a:rPr lang="en-US">
                <a:ea typeface="Calibri"/>
                <a:cs typeface="Times New Roman"/>
              </a:rPr>
              <a:t>People who are 65 and older.</a:t>
            </a:r>
          </a:p>
          <a:p>
            <a:pPr marL="180123" indent="-180123">
              <a:spcBef>
                <a:spcPts val="622"/>
              </a:spcBef>
              <a:buFont typeface="Wingdings"/>
              <a:buChar char=""/>
              <a:tabLst>
                <a:tab pos="474006" algn="l"/>
              </a:tabLst>
            </a:pPr>
            <a:r>
              <a:rPr lang="en-US">
                <a:ea typeface="Calibri"/>
                <a:cs typeface="Times New Roman"/>
              </a:rPr>
              <a:t>People under 65 with certain disabilities who have been entitled to Social Security disability or Railroad Retirement Board benefits for 24 months. </a:t>
            </a:r>
          </a:p>
          <a:p>
            <a:pPr marL="303363" lvl="1" indent="-123241">
              <a:spcBef>
                <a:spcPts val="622"/>
              </a:spcBef>
              <a:buFont typeface="Arial"/>
              <a:buChar char="•"/>
              <a:tabLst>
                <a:tab pos="948011" algn="l"/>
              </a:tabLst>
            </a:pPr>
            <a:r>
              <a:rPr lang="en-US">
                <a:ea typeface="Calibri"/>
                <a:cs typeface="Times New Roman"/>
              </a:rPr>
              <a:t>The 24-month Medicare waiting period does not apply to people disabled by Amyotrophic Lateral Sclerosis (ALS, known as Lou Gehrig’s disease). People with ALS get Medicare the first month they are entitled to disability benefits. This provision became effective on July 1, 2001.</a:t>
            </a:r>
          </a:p>
          <a:p>
            <a:pPr marL="180123" indent="-180123">
              <a:spcBef>
                <a:spcPts val="622"/>
              </a:spcBef>
              <a:buFont typeface="Wingdings"/>
              <a:buChar char=""/>
              <a:tabLst>
                <a:tab pos="474006" algn="l"/>
              </a:tabLst>
            </a:pPr>
            <a:r>
              <a:rPr lang="en-US">
                <a:ea typeface="Calibri"/>
                <a:cs typeface="Times New Roman"/>
              </a:rPr>
              <a:t>People of any age who have End-Stage Renal Disease, permanent kidney failure requiring dialysis, or a kidney transplant.</a:t>
            </a:r>
          </a:p>
          <a:p>
            <a:pPr marL="228417" indent="-228417">
              <a:spcBef>
                <a:spcPts val="597"/>
              </a:spcBef>
            </a:pPr>
            <a:endParaRPr lang="en-US" sz="1300" i="1"/>
          </a:p>
        </p:txBody>
      </p:sp>
      <p:sp>
        <p:nvSpPr>
          <p:cNvPr id="4" name="Slide Number Placeholder 3"/>
          <p:cNvSpPr>
            <a:spLocks noGrp="1"/>
          </p:cNvSpPr>
          <p:nvPr>
            <p:ph type="sldNum" sz="quarter" idx="10"/>
          </p:nvPr>
        </p:nvSpPr>
        <p:spPr/>
        <p:txBody>
          <a:bodyPr/>
          <a:lstStyle/>
          <a:p>
            <a:pPr marL="0" marR="0" lvl="0" indent="0" algn="r" defTabSz="914266"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266"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2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3595441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00" indent="-171400" defTabSz="914132">
              <a:spcBef>
                <a:spcPts val="604"/>
              </a:spcBef>
              <a:buFont typeface="Arial" panose="020B0604020202020204" pitchFamily="34" charset="0"/>
              <a:buChar char="•"/>
              <a:defRPr/>
            </a:pPr>
            <a:r>
              <a:rPr lang="en-US"/>
              <a:t>Your gateway / doorway to access Medicare is through the Social Security Administration </a:t>
            </a:r>
          </a:p>
          <a:p>
            <a:pPr marL="171400" indent="-171400">
              <a:spcBef>
                <a:spcPts val="604"/>
              </a:spcBef>
              <a:buFont typeface="Arial" panose="020B0604020202020204" pitchFamily="34" charset="0"/>
              <a:buChar char="•"/>
            </a:pPr>
            <a:endParaRPr lang="en-US"/>
          </a:p>
          <a:p>
            <a:pPr>
              <a:spcBef>
                <a:spcPts val="604"/>
              </a:spcBef>
            </a:pPr>
            <a:r>
              <a:rPr lang="en-US"/>
              <a:t> </a:t>
            </a:r>
          </a:p>
          <a:p>
            <a:pPr>
              <a:spcBef>
                <a:spcPts val="604"/>
              </a:spcBef>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599659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80000"/>
              </a:lnSpc>
            </a:pPr>
            <a:endParaRPr lang="en-US" sz="110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CADAC4-6CF2-490C-91A9-B8D7EAA90ADC}"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85295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descr="Graphic information included in the speaker's notes." title="The Four Parts of Medicare Graphic"/>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3595" indent="-173595">
              <a:spcBef>
                <a:spcPts val="600"/>
              </a:spcBef>
              <a:buFont typeface="Wingdings"/>
              <a:buChar char=""/>
              <a:tabLst>
                <a:tab pos="456827" algn="l"/>
              </a:tabLst>
            </a:pPr>
            <a:r>
              <a:rPr lang="en-US" b="1">
                <a:ea typeface="Calibri"/>
                <a:cs typeface="Times New Roman"/>
              </a:rPr>
              <a:t>Part A (Hospital Insurance) </a:t>
            </a:r>
            <a:r>
              <a:rPr lang="en-US">
                <a:ea typeface="Calibri"/>
                <a:cs typeface="Times New Roman"/>
              </a:rPr>
              <a:t>helps pay for inpatient hospital stays, skilled nursing facility care, home health care, and hospice care. </a:t>
            </a:r>
          </a:p>
          <a:p>
            <a:pPr marL="173595" indent="-173595">
              <a:spcBef>
                <a:spcPts val="600"/>
              </a:spcBef>
              <a:buFont typeface="Wingdings"/>
              <a:buChar char=""/>
              <a:tabLst>
                <a:tab pos="456827" algn="l"/>
              </a:tabLst>
            </a:pPr>
            <a:r>
              <a:rPr lang="en-US" b="1">
                <a:ea typeface="Calibri"/>
                <a:cs typeface="Times New Roman"/>
              </a:rPr>
              <a:t>Part B</a:t>
            </a:r>
            <a:r>
              <a:rPr lang="en-US">
                <a:ea typeface="Calibri"/>
                <a:cs typeface="Times New Roman"/>
              </a:rPr>
              <a:t> </a:t>
            </a:r>
            <a:r>
              <a:rPr lang="en-US" b="1">
                <a:ea typeface="Calibri"/>
                <a:cs typeface="Times New Roman"/>
              </a:rPr>
              <a:t>(Medical Insurance) </a:t>
            </a:r>
            <a:r>
              <a:rPr lang="en-US" b="0">
                <a:ea typeface="Calibri"/>
                <a:cs typeface="Times New Roman"/>
              </a:rPr>
              <a:t>– Doctors Office Insurance – Primary Care &amp; Specialists</a:t>
            </a:r>
            <a:endParaRPr lang="en-US">
              <a:ea typeface="Calibri"/>
              <a:cs typeface="Times New Roman"/>
            </a:endParaRPr>
          </a:p>
          <a:p>
            <a:pPr marL="398953" lvl="1" indent="-173595">
              <a:spcBef>
                <a:spcPts val="600"/>
              </a:spcBef>
              <a:buFont typeface="Wingdings"/>
              <a:buChar char=""/>
              <a:tabLst>
                <a:tab pos="456827" algn="l"/>
              </a:tabLst>
            </a:pPr>
            <a:r>
              <a:rPr lang="en-US">
                <a:ea typeface="Calibri"/>
                <a:cs typeface="Times New Roman"/>
              </a:rPr>
              <a:t>**Together, Part A and Part B are known as “</a:t>
            </a:r>
            <a:r>
              <a:rPr lang="en-US" b="1">
                <a:solidFill>
                  <a:srgbClr val="FF0000"/>
                </a:solidFill>
                <a:ea typeface="Calibri"/>
                <a:cs typeface="Times New Roman"/>
              </a:rPr>
              <a:t>Original Medicare</a:t>
            </a:r>
            <a:r>
              <a:rPr lang="en-US">
                <a:ea typeface="Calibri"/>
                <a:cs typeface="Times New Roman"/>
              </a:rPr>
              <a:t>.” </a:t>
            </a:r>
          </a:p>
          <a:p>
            <a:pPr marL="225359" lvl="1" indent="0">
              <a:spcBef>
                <a:spcPts val="600"/>
              </a:spcBef>
              <a:buNone/>
              <a:tabLst>
                <a:tab pos="456827" algn="l"/>
              </a:tabLst>
            </a:pPr>
            <a:endParaRPr lang="en-US">
              <a:ea typeface="Calibri"/>
              <a:cs typeface="Times New Roman"/>
            </a:endParaRPr>
          </a:p>
          <a:p>
            <a:pPr marL="173595" indent="-173595">
              <a:spcBef>
                <a:spcPts val="600"/>
              </a:spcBef>
              <a:buFont typeface="Wingdings"/>
              <a:buChar char=""/>
              <a:tabLst>
                <a:tab pos="456827" algn="l"/>
              </a:tabLst>
            </a:pPr>
            <a:r>
              <a:rPr lang="en-US" b="1">
                <a:ea typeface="Calibri"/>
                <a:cs typeface="Times New Roman"/>
              </a:rPr>
              <a:t>Part C (Medicare Advantage (MA) –</a:t>
            </a:r>
            <a:r>
              <a:rPr lang="en-US" b="0">
                <a:solidFill>
                  <a:srgbClr val="FF0000"/>
                </a:solidFill>
                <a:ea typeface="Calibri"/>
                <a:cs typeface="Times New Roman"/>
              </a:rPr>
              <a:t>This is where all the noise and confusion is and all the mail and phone calls are for these - </a:t>
            </a:r>
            <a:r>
              <a:rPr lang="en-US" b="0">
                <a:ea typeface="Calibri"/>
                <a:cs typeface="Times New Roman"/>
              </a:rPr>
              <a:t>These are your </a:t>
            </a:r>
            <a:r>
              <a:rPr lang="en-US">
                <a:ea typeface="Calibri"/>
                <a:cs typeface="Times New Roman"/>
              </a:rPr>
              <a:t>network-based group health plans - Provided by private Health Insurance companies -- United Health Care, BCBS, Aetna, Humana, and Cigna. </a:t>
            </a:r>
          </a:p>
          <a:p>
            <a:pPr>
              <a:spcBef>
                <a:spcPts val="600"/>
              </a:spcBef>
              <a:tabLst>
                <a:tab pos="456827" algn="l"/>
              </a:tabLst>
            </a:pPr>
            <a:endParaRPr lang="en-US">
              <a:ea typeface="Calibri"/>
              <a:cs typeface="Times New Roman"/>
            </a:endParaRPr>
          </a:p>
          <a:p>
            <a:pPr marL="173595" indent="-173595">
              <a:spcBef>
                <a:spcPts val="600"/>
              </a:spcBef>
              <a:buFont typeface="Wingdings"/>
              <a:buChar char=""/>
              <a:tabLst>
                <a:tab pos="456827" algn="l"/>
              </a:tabLst>
            </a:pPr>
            <a:r>
              <a:rPr lang="en-US" b="1">
                <a:ea typeface="Calibri"/>
                <a:cs typeface="Times New Roman"/>
              </a:rPr>
              <a:t>Part D (Prescription Drug Coverage) </a:t>
            </a:r>
            <a:r>
              <a:rPr lang="en-US">
                <a:ea typeface="Calibri"/>
                <a:cs typeface="Times New Roman"/>
              </a:rPr>
              <a:t>helps pay for outpatient prescription drugs at pharmacy.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1153963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4"/>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5"/>
          <p:cNvSpPr>
            <a:spLocks noGrp="1" noChangeArrowheads="1"/>
          </p:cNvSpPr>
          <p:nvPr>
            <p:ph type="body" idx="1"/>
          </p:nvPr>
        </p:nvSpPr>
        <p:spPr bwMode="auto">
          <a:xfrm>
            <a:off x="533403" y="4267202"/>
            <a:ext cx="6009641" cy="4495800"/>
          </a:xfrm>
        </p:spPr>
        <p:txBody>
          <a:bodyPr wrap="square" lIns="92378" tIns="46189" rIns="92378" bIns="46189" numCol="1" anchor="t" anchorCtr="0" compatLnSpc="1">
            <a:prstTxWarp prst="textNoShape">
              <a:avLst/>
            </a:prstTxWarp>
            <a:normAutofit/>
          </a:bodyPr>
          <a:lstStyle/>
          <a:p>
            <a:pPr>
              <a:spcBef>
                <a:spcPts val="1197"/>
              </a:spcBef>
            </a:pPr>
            <a:r>
              <a:rPr lang="en-US">
                <a:ea typeface="Calibri"/>
                <a:cs typeface="Times New Roman"/>
              </a:rPr>
              <a:t>Because Part B is really the BULK of your Insurance it costs a monthly premium. </a:t>
            </a:r>
          </a:p>
          <a:p>
            <a:pPr>
              <a:spcBef>
                <a:spcPts val="1197"/>
              </a:spcBef>
            </a:pPr>
            <a:r>
              <a:rPr lang="en-US">
                <a:ea typeface="Calibri"/>
                <a:cs typeface="Times New Roman"/>
              </a:rPr>
              <a:t>-They have a 2 year Look Back at your AGI on Tax Return </a:t>
            </a:r>
          </a:p>
          <a:p>
            <a:pPr>
              <a:spcBef>
                <a:spcPts val="1197"/>
              </a:spcBef>
            </a:pPr>
            <a:r>
              <a:rPr lang="en-US">
                <a:ea typeface="Calibri"/>
                <a:cs typeface="Times New Roman"/>
              </a:rPr>
              <a:t>-IF you file Individual you’ll look at Left Column – If you file Jointly with a Spouse you’re the middle column. </a:t>
            </a:r>
          </a:p>
          <a:p>
            <a:pPr>
              <a:spcBef>
                <a:spcPts val="1197"/>
              </a:spcBef>
            </a:pPr>
            <a:r>
              <a:rPr lang="en-US">
                <a:ea typeface="Calibri"/>
                <a:cs typeface="Times New Roman"/>
              </a:rPr>
              <a:t>-IF you’re AGI on your Tax Return is $212,000 OR LESS in 2023 – Pay base Premium of $185/month. </a:t>
            </a:r>
          </a:p>
          <a:p>
            <a:pPr>
              <a:spcBef>
                <a:spcPts val="1197"/>
              </a:spcBef>
            </a:pPr>
            <a:endParaRPr lang="en-US">
              <a:ea typeface="Calibri"/>
              <a:cs typeface="Times New Roman"/>
            </a:endParaRPr>
          </a:p>
          <a:p>
            <a:pPr>
              <a:spcBef>
                <a:spcPts val="1197"/>
              </a:spcBef>
            </a:pPr>
            <a:r>
              <a:rPr lang="en-US">
                <a:ea typeface="Calibri"/>
                <a:cs typeface="Times New Roman"/>
              </a:rPr>
              <a:t>--However, if you’re income was HIGHER and lets say it was $250,000 – Then you’ll receive and IRMAA LOAD – Income Related Medicare Adjustment Amount </a:t>
            </a:r>
          </a:p>
          <a:p>
            <a:pPr>
              <a:spcBef>
                <a:spcPts val="1197"/>
              </a:spcBef>
            </a:pPr>
            <a:r>
              <a:rPr lang="en-US">
                <a:ea typeface="Calibri"/>
                <a:cs typeface="Times New Roman"/>
              </a:rPr>
              <a:t>	--So Now your Part B will increase to $259/month, but they ALSO charge you a premium for Part D as well f $13.70/month </a:t>
            </a:r>
          </a:p>
          <a:p>
            <a:pPr>
              <a:spcBef>
                <a:spcPts val="1197"/>
              </a:spcBef>
            </a:pPr>
            <a:r>
              <a:rPr lang="en-US">
                <a:ea typeface="Calibri"/>
                <a:cs typeface="Times New Roman"/>
              </a:rPr>
              <a:t>	--TOTAL PREMIUM PER MONTH $272.70</a:t>
            </a:r>
          </a:p>
          <a:p>
            <a:pPr>
              <a:spcBef>
                <a:spcPts val="1197"/>
              </a:spcBef>
            </a:pPr>
            <a:r>
              <a:rPr lang="en-US">
                <a:ea typeface="Calibri"/>
                <a:cs typeface="Times New Roman"/>
              </a:rPr>
              <a:t>**YOU CAN APPEAL the IRMAA Load for certain reasons, MOST POPULAR is RETIREMENT </a:t>
            </a:r>
          </a:p>
          <a:p>
            <a:pPr>
              <a:spcBef>
                <a:spcPts val="1197"/>
              </a:spcBef>
            </a:pPr>
            <a:r>
              <a:rPr lang="en-US">
                <a:ea typeface="Calibri"/>
                <a:cs typeface="Times New Roman"/>
              </a:rPr>
              <a:t>--You have to fill out a form and drop it off at your local SSA Office. We can provide you with this document. </a:t>
            </a:r>
          </a:p>
        </p:txBody>
      </p:sp>
      <p:sp>
        <p:nvSpPr>
          <p:cNvPr id="6" name="Slide Number Placeholder 5"/>
          <p:cNvSpPr>
            <a:spLocks noGrp="1"/>
          </p:cNvSpPr>
          <p:nvPr>
            <p:ph type="sldNum" sz="quarter" idx="10"/>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fld id="{8D3B99F0-B413-4F8E-9262-407D19939992}"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13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Footer Placeholder 1"/>
          <p:cNvSpPr>
            <a:spLocks noGrp="1"/>
          </p:cNvSpPr>
          <p:nvPr>
            <p:ph type="ftr" sz="quarter" idx="11"/>
          </p:nvPr>
        </p:nvSpPr>
        <p:spPr/>
        <p:txBody>
          <a:bodyPr/>
          <a:lstStyle/>
          <a:p>
            <a:pPr marL="0" marR="0" lvl="0" indent="0" algn="l" defTabSz="91413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3763343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59" name="Rectangle 3"/>
          <p:cNvSpPr>
            <a:spLocks noGrp="1" noChangeArrowheads="1"/>
          </p:cNvSpPr>
          <p:nvPr>
            <p:ph type="body" idx="1"/>
          </p:nvPr>
        </p:nvSpPr>
        <p:spPr bwMode="auto">
          <a:xfrm>
            <a:off x="657226" y="4492635"/>
            <a:ext cx="5695950" cy="4184651"/>
          </a:xfrm>
          <a:noFill/>
        </p:spPr>
        <p:txBody>
          <a:bodyPr wrap="square" numCol="1" anchor="t" anchorCtr="0" compatLnSpc="1">
            <a:prstTxWarp prst="textNoShape">
              <a:avLst/>
            </a:prstTxWarp>
          </a:bodyPr>
          <a:lstStyle/>
          <a:p>
            <a:pPr>
              <a:spcBef>
                <a:spcPts val="600"/>
              </a:spcBef>
            </a:pPr>
            <a:endParaRPr lang="en-US">
              <a:ea typeface="Calibri"/>
              <a:cs typeface="Times New Roman"/>
            </a:endParaRP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B99F0-B413-4F8E-9262-407D199399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Footer Placeholder 1"/>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1358491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11180" y="4279301"/>
            <a:ext cx="6061076" cy="4795762"/>
          </a:xfrm>
        </p:spPr>
        <p:txBody>
          <a:bodyPr>
            <a:noAutofit/>
          </a:bodyPr>
          <a:lstStyle/>
          <a:p>
            <a:pPr>
              <a:spcBef>
                <a:spcPts val="1800"/>
              </a:spcBef>
            </a:pPr>
            <a:endParaRPr lang="en-US">
              <a:ea typeface="Calibri"/>
              <a:cs typeface="Times New Roman"/>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3023189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14405" y="4572008"/>
            <a:ext cx="5867399" cy="4560567"/>
          </a:xfrm>
        </p:spPr>
        <p:txBody>
          <a:bodyPr>
            <a:normAutofit/>
          </a:bodyPr>
          <a:lstStyle/>
          <a:p>
            <a:pPr>
              <a:lnSpc>
                <a:spcPct val="115000"/>
              </a:lnSpc>
              <a:spcAft>
                <a:spcPts val="1037"/>
              </a:spcAft>
            </a:pPr>
            <a:endParaRPr lang="en-US">
              <a:ea typeface="Calibri"/>
              <a:cs typeface="Times New Roman"/>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E756C9-CD94-4B89-9ABD-F9ADC3002E1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9573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take inexpensive generic drugs like statins &amp; blood pressures -- $0 Premium Plan and then just have small $2-$5 co-pays when you fill the medications. </a:t>
            </a:r>
          </a:p>
          <a:p>
            <a:endParaRPr lang="en-US"/>
          </a:p>
          <a:p>
            <a:r>
              <a:rPr lang="en-US"/>
              <a:t>-However, if you have any expensive drugs, I call then the TV Commercial drugs – then you might be on a $20 or $30 a month plan to help cover those most expensive drugs. </a:t>
            </a:r>
          </a:p>
          <a:p>
            <a:endParaRPr lang="en-US"/>
          </a:p>
          <a:p>
            <a:r>
              <a:rPr lang="en-US"/>
              <a:t>-How you choose Part D is all based on the prescriptions that you take. </a:t>
            </a:r>
          </a:p>
          <a:p>
            <a:endParaRPr lang="en-US"/>
          </a:p>
          <a:p>
            <a:r>
              <a:rPr lang="en-US"/>
              <a:t>-We probably spend the most time helping someone with Part D, especially if they have quite a few prescriptions because it can be very confusing</a:t>
            </a:r>
          </a:p>
          <a:p>
            <a:r>
              <a:rPr lang="en-US"/>
              <a:t>-Have a great system where we input all drugs and it tells us down the PENNY what you’ll pay in a 12month period for all your drugs. </a:t>
            </a:r>
          </a:p>
          <a:p>
            <a:endParaRPr lang="en-US"/>
          </a:p>
          <a:p>
            <a:r>
              <a:rPr lang="en-US"/>
              <a:t>***SO the 4 pieces I just described, Medicare PART A for Hospital Coverage, PART B for Doctors Office that covers 80% of the bill – The Supplement Plan G covers the other 20%, and Part D covers are your prescription drugs at the pharmacy. These 4 pieces combined are what build your package to get you 100% coverage at the Hospital, Doctor, Pharmacy….</a:t>
            </a:r>
          </a:p>
          <a:p>
            <a:endParaRPr lang="en-US"/>
          </a:p>
          <a:p>
            <a:r>
              <a:rPr lang="en-US"/>
              <a:t>**YOU’RE ALTERNATIVE or OPTION #2 on how you receive your Medicare…..</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AA210-F09A-4D2C-988F-5E80B27064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328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43846" y="4400551"/>
            <a:ext cx="6746240" cy="4964555"/>
          </a:xfrm>
        </p:spPr>
        <p:txBody>
          <a:bodyPr>
            <a:noAutofit/>
          </a:bodyPr>
          <a:lstStyle/>
          <a:p>
            <a:pPr>
              <a:spcBef>
                <a:spcPts val="1242"/>
              </a:spcBef>
            </a:pPr>
            <a:r>
              <a:rPr lang="en-US" sz="1100">
                <a:ea typeface="Calibri"/>
                <a:cs typeface="Times New Roman"/>
              </a:rPr>
              <a:t>YOUR ALTERNATIVE or  OPTION #2 on how you receive your Medicare is the Part C or better known as ADVANTAGE PLANS. </a:t>
            </a:r>
          </a:p>
          <a:p>
            <a:pPr>
              <a:spcBef>
                <a:spcPts val="1242"/>
              </a:spcBef>
            </a:pPr>
            <a:endParaRPr lang="en-US" sz="1100">
              <a:ea typeface="Calibri"/>
              <a:cs typeface="Times New Roman"/>
            </a:endParaRPr>
          </a:p>
          <a:p>
            <a:pPr>
              <a:spcBef>
                <a:spcPts val="1242"/>
              </a:spcBef>
            </a:pPr>
            <a:r>
              <a:rPr lang="en-US" sz="1100">
                <a:ea typeface="Calibri"/>
                <a:cs typeface="Times New Roman"/>
              </a:rPr>
              <a:t>-By Law have to cover all the benefits that Original Medicare Part A &amp; B covers, but it also INCLUDES Part D at NO additional COST. </a:t>
            </a:r>
          </a:p>
          <a:p>
            <a:pPr>
              <a:spcBef>
                <a:spcPts val="1242"/>
              </a:spcBef>
            </a:pPr>
            <a:endParaRPr lang="en-US" sz="1100">
              <a:ea typeface="Calibri"/>
              <a:cs typeface="Times New Roman"/>
            </a:endParaRPr>
          </a:p>
          <a:p>
            <a:pPr>
              <a:spcBef>
                <a:spcPts val="1242"/>
              </a:spcBef>
            </a:pPr>
            <a:r>
              <a:rPr lang="en-US" sz="1100">
                <a:ea typeface="Calibri"/>
                <a:cs typeface="Times New Roman"/>
              </a:rPr>
              <a:t>-These plans operate and feel exactly like your employer Plan…</a:t>
            </a:r>
          </a:p>
          <a:p>
            <a:pPr>
              <a:spcBef>
                <a:spcPts val="1242"/>
              </a:spcBef>
            </a:pPr>
            <a:endParaRPr lang="en-US" sz="1100">
              <a:ea typeface="Calibri"/>
              <a:cs typeface="Times New Roman"/>
            </a:endParaRPr>
          </a:p>
          <a:p>
            <a:pPr>
              <a:spcBef>
                <a:spcPts val="1242"/>
              </a:spcBef>
            </a:pPr>
            <a:r>
              <a:rPr lang="en-US" sz="1100">
                <a:ea typeface="Calibri"/>
                <a:cs typeface="Times New Roman"/>
              </a:rPr>
              <a:t>-They’re offered by the Private Insurance companies like: HUMANA, UHC, AETNA. </a:t>
            </a:r>
          </a:p>
          <a:p>
            <a:pPr>
              <a:spcBef>
                <a:spcPts val="1242"/>
              </a:spcBef>
            </a:pPr>
            <a:endParaRPr lang="en-US" sz="1100">
              <a:ea typeface="Calibri"/>
              <a:cs typeface="Times New Roman"/>
            </a:endParaRPr>
          </a:p>
          <a:p>
            <a:pPr>
              <a:spcBef>
                <a:spcPts val="1242"/>
              </a:spcBef>
            </a:pPr>
            <a:r>
              <a:rPr lang="en-US" sz="1100">
                <a:ea typeface="Calibri"/>
                <a:cs typeface="Times New Roman"/>
              </a:rPr>
              <a:t>-They’re NETWORK BASED PLANS – Big Broad PPO Network where you can go to see in and out of network doctors. But some plans have HMO networks, that are smaller.</a:t>
            </a:r>
          </a:p>
          <a:p>
            <a:pPr>
              <a:spcBef>
                <a:spcPts val="1242"/>
              </a:spcBef>
            </a:pPr>
            <a:endParaRPr lang="en-US" sz="1100">
              <a:ea typeface="Calibri"/>
              <a:cs typeface="Times New Roman"/>
            </a:endParaRPr>
          </a:p>
          <a:p>
            <a:pPr>
              <a:spcBef>
                <a:spcPts val="1242"/>
              </a:spcBef>
            </a:pPr>
            <a:r>
              <a:rPr lang="en-US" sz="1100">
                <a:ea typeface="Calibri"/>
                <a:cs typeface="Times New Roman"/>
              </a:rPr>
              <a:t>-You pay Co-pays when you USE the Plan at the DOCTOR and HOSPITAL. </a:t>
            </a:r>
          </a:p>
          <a:p>
            <a:pPr>
              <a:spcBef>
                <a:spcPts val="1242"/>
              </a:spcBef>
            </a:pPr>
            <a:endParaRPr lang="en-US" sz="1100">
              <a:ea typeface="Calibri"/>
              <a:cs typeface="Times New Roman"/>
            </a:endParaRPr>
          </a:p>
          <a:p>
            <a:pPr>
              <a:spcBef>
                <a:spcPts val="1242"/>
              </a:spcBef>
            </a:pPr>
            <a:r>
              <a:rPr lang="en-US" sz="1100">
                <a:ea typeface="Calibri"/>
                <a:cs typeface="Times New Roman"/>
              </a:rPr>
              <a:t>-EXAMPLE:  Cardiologist $35 co-pay, Blood work $50 co pay, Ambulance Ride $300 co-pay. </a:t>
            </a:r>
          </a:p>
          <a:p>
            <a:pPr>
              <a:spcBef>
                <a:spcPts val="1242"/>
              </a:spcBef>
            </a:pPr>
            <a:endParaRPr lang="en-US" sz="1100">
              <a:ea typeface="Calibri"/>
              <a:cs typeface="Times New Roman"/>
            </a:endParaRPr>
          </a:p>
          <a:p>
            <a:pPr>
              <a:spcBef>
                <a:spcPts val="1242"/>
              </a:spcBef>
            </a:pPr>
            <a:r>
              <a:rPr lang="en-US" sz="1100">
                <a:ea typeface="Calibri"/>
                <a:cs typeface="Times New Roman"/>
              </a:rPr>
              <a:t>*ALL CO-PAYS stack UP to a MAX OUT OF POCKET per year – on average $4000 in KC metro area. </a:t>
            </a:r>
          </a:p>
          <a:p>
            <a:pPr>
              <a:spcBef>
                <a:spcPts val="1242"/>
              </a:spcBef>
            </a:pPr>
            <a:endParaRPr lang="en-US" sz="1100">
              <a:ea typeface="Calibri"/>
              <a:cs typeface="Times New Roman"/>
            </a:endParaRPr>
          </a:p>
          <a:p>
            <a:pPr>
              <a:spcBef>
                <a:spcPts val="1242"/>
              </a:spcBef>
            </a:pPr>
            <a:r>
              <a:rPr lang="en-US" sz="1100">
                <a:ea typeface="Calibri"/>
                <a:cs typeface="Times New Roman"/>
              </a:rPr>
              <a:t>--BIGGEST MOST ENTICING THING about Advantage Plans is that they’re $0 monthly premium – they don’t cost you anything in addition to your Part B monthly premium. </a:t>
            </a:r>
          </a:p>
          <a:p>
            <a:pPr>
              <a:spcBef>
                <a:spcPts val="1242"/>
              </a:spcBef>
            </a:pPr>
            <a:endParaRPr lang="en-US" sz="1100">
              <a:ea typeface="Calibri"/>
              <a:cs typeface="Times New Roman"/>
            </a:endParaRPr>
          </a:p>
          <a:p>
            <a:pPr>
              <a:spcBef>
                <a:spcPts val="1242"/>
              </a:spcBef>
            </a:pPr>
            <a:r>
              <a:rPr lang="en-US" sz="1100">
                <a:ea typeface="Calibri"/>
                <a:cs typeface="Times New Roman"/>
              </a:rPr>
              <a:t>--They also all include added benefits such as Full Dental $2000 + annual cleaning, Vision to go get eyes checked and new glasses, $3000 towards hearing aides, FREE GYM called Silver Sneakers, some include an OTC card to go buy things like vitamins, </a:t>
            </a:r>
            <a:r>
              <a:rPr lang="en-US" sz="1100" err="1">
                <a:ea typeface="Calibri"/>
                <a:cs typeface="Times New Roman"/>
              </a:rPr>
              <a:t>bandaids</a:t>
            </a:r>
            <a:r>
              <a:rPr lang="en-US" sz="1100">
                <a:ea typeface="Calibri"/>
                <a:cs typeface="Times New Roman"/>
              </a:rPr>
              <a:t>, toothbrushes. </a:t>
            </a:r>
          </a:p>
          <a:p>
            <a:pPr>
              <a:spcBef>
                <a:spcPts val="1242"/>
              </a:spcBef>
            </a:pPr>
            <a:endParaRPr lang="en-US" sz="1100">
              <a:ea typeface="Calibri"/>
              <a:cs typeface="Times New Roman"/>
            </a:endParaRPr>
          </a:p>
        </p:txBody>
      </p:sp>
      <p:sp>
        <p:nvSpPr>
          <p:cNvPr id="4" name="Slide Number Placeholder 3"/>
          <p:cNvSpPr>
            <a:spLocks noGrp="1"/>
          </p:cNvSpPr>
          <p:nvPr>
            <p:ph type="sldNum" sz="quarter" idx="10"/>
          </p:nvPr>
        </p:nvSpPr>
        <p:spPr/>
        <p:txBody>
          <a:bodyPr/>
          <a:lstStyle/>
          <a:p>
            <a:pPr marL="0" marR="0" lvl="0" indent="0" algn="r" defTabSz="914266"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266"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2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462841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a:t>---TO bring it all together, This is your road map to Medicare. </a:t>
            </a:r>
          </a:p>
          <a:p>
            <a:endParaRPr lang="en-US"/>
          </a:p>
          <a:p>
            <a:r>
              <a:rPr lang="en-US"/>
              <a:t>--When you Join Medicare you have 2 options </a:t>
            </a:r>
          </a:p>
          <a:p>
            <a:endParaRPr lang="en-US"/>
          </a:p>
          <a:p>
            <a:r>
              <a:rPr lang="en-US"/>
              <a:t>--OPTION #1:</a:t>
            </a:r>
          </a:p>
          <a:p>
            <a:pPr marL="396758" lvl="1" indent="-171400">
              <a:buFont typeface="Arial" panose="020B0604020202020204" pitchFamily="34" charset="0"/>
              <a:buChar char="•"/>
            </a:pPr>
            <a:r>
              <a:rPr lang="en-US"/>
              <a:t>LEFT Side to Original Medicare A&amp;B – </a:t>
            </a:r>
          </a:p>
          <a:p>
            <a:pPr marL="396758" lvl="1" indent="-171400">
              <a:buFont typeface="Arial" panose="020B0604020202020204" pitchFamily="34" charset="0"/>
              <a:buChar char="•"/>
            </a:pPr>
            <a:r>
              <a:rPr lang="en-US"/>
              <a:t>VERY Comprehensive Coverage – </a:t>
            </a:r>
          </a:p>
          <a:p>
            <a:pPr marL="396758" lvl="1" indent="-171400">
              <a:buFont typeface="Arial" panose="020B0604020202020204" pitchFamily="34" charset="0"/>
              <a:buChar char="•"/>
            </a:pPr>
            <a:r>
              <a:rPr lang="en-US"/>
              <a:t>Universe of Providers is EVERY hospital in America. SO- Every hospital in KC and even MAYOs Clinic, MD Andersen. </a:t>
            </a:r>
          </a:p>
          <a:p>
            <a:pPr marL="515787" lvl="2" indent="-171400"/>
            <a:r>
              <a:rPr lang="en-US"/>
              <a:t>PART B – Very comprehensive coverage at your doctors office, emergency room, urgent care. </a:t>
            </a:r>
          </a:p>
          <a:p>
            <a:pPr marL="515787" lvl="2" indent="-171400"/>
            <a:r>
              <a:rPr lang="en-US"/>
              <a:t>98% of all doctors in America..</a:t>
            </a:r>
          </a:p>
          <a:p>
            <a:pPr marL="396758" lvl="1" indent="-171400">
              <a:buFont typeface="Arial" panose="020B0604020202020204" pitchFamily="34" charset="0"/>
              <a:buChar char="•"/>
            </a:pPr>
            <a:endParaRPr lang="en-US"/>
          </a:p>
          <a:p>
            <a:pPr marL="396758" lvl="1" indent="-171400">
              <a:buFont typeface="Arial" panose="020B0604020202020204" pitchFamily="34" charset="0"/>
              <a:buChar char="•"/>
            </a:pPr>
            <a:r>
              <a:rPr lang="en-US"/>
              <a:t>BUT </a:t>
            </a:r>
            <a:r>
              <a:rPr lang="en-US" u="sng"/>
              <a:t>A&amp;B only covers 80% of the bill</a:t>
            </a:r>
            <a:r>
              <a:rPr lang="en-US"/>
              <a:t>. You’re left with 20% Co-Insurance and there’s no limit to that. </a:t>
            </a:r>
          </a:p>
          <a:p>
            <a:pPr marL="396758" lvl="1" indent="-171400">
              <a:buFont typeface="Arial" panose="020B0604020202020204" pitchFamily="34" charset="0"/>
              <a:buChar char="•"/>
            </a:pPr>
            <a:r>
              <a:rPr lang="en-US"/>
              <a:t>And in today’s healthcare world – </a:t>
            </a:r>
            <a:r>
              <a:rPr lang="en-US" u="sng"/>
              <a:t>We can’t have that type of out of pocket exposure.</a:t>
            </a:r>
          </a:p>
          <a:p>
            <a:pPr marL="225359" lvl="1" indent="0">
              <a:buNone/>
            </a:pPr>
            <a:endParaRPr lang="en-US"/>
          </a:p>
          <a:p>
            <a:pPr marL="396758" lvl="1" indent="-171400">
              <a:buFont typeface="Arial" panose="020B0604020202020204" pitchFamily="34" charset="0"/>
              <a:buChar char="•"/>
            </a:pPr>
            <a:r>
              <a:rPr lang="en-US"/>
              <a:t>So that’s where we add a Medicare Supp /Medigap Insurance Policy to cover that 20% exposure. </a:t>
            </a:r>
          </a:p>
          <a:p>
            <a:pPr marL="396758" lvl="1" indent="-171400">
              <a:buFont typeface="Arial" panose="020B0604020202020204" pitchFamily="34" charset="0"/>
              <a:buChar char="•"/>
            </a:pPr>
            <a:endParaRPr lang="en-US"/>
          </a:p>
          <a:p>
            <a:pPr marL="396758" lvl="1" indent="-171400">
              <a:buFont typeface="Arial" panose="020B0604020202020204" pitchFamily="34" charset="0"/>
              <a:buChar char="•"/>
            </a:pPr>
            <a:r>
              <a:rPr lang="en-US"/>
              <a:t>This will follow you around to any hospital under Part A – and to the doctors office under Part B and it will pay that 20% Co-Insurance. </a:t>
            </a:r>
          </a:p>
          <a:p>
            <a:pPr marL="515787" lvl="2" indent="-171400"/>
            <a:r>
              <a:rPr lang="en-US"/>
              <a:t>The only thing it won’t cover is a 1 time yearly deductible of $257.</a:t>
            </a:r>
          </a:p>
          <a:p>
            <a:pPr marL="515787" lvl="2" indent="-171400"/>
            <a:endParaRPr lang="en-US"/>
          </a:p>
          <a:p>
            <a:pPr marL="515787" lvl="2" indent="-171400"/>
            <a:r>
              <a:rPr lang="en-US"/>
              <a:t>The Last Piece – Part D – Pharmacy Coverage</a:t>
            </a:r>
          </a:p>
          <a:p>
            <a:pPr marL="2285330" lvl="5"/>
            <a:endParaRPr lang="en-US"/>
          </a:p>
          <a:p>
            <a:pPr marL="396758" lvl="1" indent="-171400">
              <a:buFont typeface="Arial" panose="020B0604020202020204" pitchFamily="34" charset="0"/>
              <a:buChar char="•"/>
            </a:pPr>
            <a:r>
              <a:rPr lang="en-US"/>
              <a:t>The LEFT SIDE: Gets you Freedom of choice of Doctors/Hospitals, no Pre-auths, preapprovals, Its Set it and Forget it – 100% Coverage. </a:t>
            </a:r>
          </a:p>
          <a:p>
            <a:pPr marL="396758" lvl="1" indent="-171400">
              <a:buFont typeface="Arial" panose="020B0604020202020204" pitchFamily="34" charset="0"/>
              <a:buChar char="•"/>
            </a:pPr>
            <a:r>
              <a:rPr lang="en-US"/>
              <a:t>The Best it gets in America today.</a:t>
            </a:r>
          </a:p>
          <a:p>
            <a:pPr marL="171400" indent="-171400">
              <a:buFont typeface="Arial" panose="020B0604020202020204" pitchFamily="34" charset="0"/>
              <a:buChar char="•"/>
            </a:pPr>
            <a:endParaRPr lang="en-US"/>
          </a:p>
          <a:p>
            <a:pPr marL="171400" indent="-171400">
              <a:buFont typeface="Arial" panose="020B0604020202020204" pitchFamily="34" charset="0"/>
              <a:buChar char="•"/>
            </a:pPr>
            <a:r>
              <a:rPr lang="en-US"/>
              <a:t>Okay SO NOW THE RIGHT side : Option 2 – Part C Medicare Advantage Plan – This is the private ins option under Medicare. </a:t>
            </a:r>
          </a:p>
          <a:p>
            <a:pPr marL="396758" lvl="1" indent="-171400">
              <a:buFont typeface="Arial" panose="020B0604020202020204" pitchFamily="34" charset="0"/>
              <a:buChar char="•"/>
            </a:pPr>
            <a:r>
              <a:rPr lang="en-US"/>
              <a:t>Operates A LOT like your current employer plan does with networks and copays when you use the plan. </a:t>
            </a:r>
          </a:p>
          <a:p>
            <a:pPr marL="396758" lvl="1" indent="-171400">
              <a:buFont typeface="Arial" panose="020B0604020202020204" pitchFamily="34" charset="0"/>
              <a:buChar char="•"/>
            </a:pPr>
            <a:r>
              <a:rPr lang="en-US"/>
              <a:t>Provided by Private Insurance Companies Aetna, UHC, Humana</a:t>
            </a:r>
          </a:p>
          <a:p>
            <a:pPr marL="396758" lvl="1" indent="-171400">
              <a:buFont typeface="Arial" panose="020B0604020202020204" pitchFamily="34" charset="0"/>
              <a:buChar char="•"/>
            </a:pPr>
            <a:r>
              <a:rPr lang="en-US"/>
              <a:t>Has a Annual Max out of Pocket – In KC Area around $4000 on average</a:t>
            </a:r>
          </a:p>
          <a:p>
            <a:pPr marL="396758" lvl="1" indent="-171400">
              <a:buFont typeface="Arial" panose="020B0604020202020204" pitchFamily="34" charset="0"/>
              <a:buChar char="•"/>
            </a:pPr>
            <a:endParaRPr lang="en-US"/>
          </a:p>
          <a:p>
            <a:pPr marL="396758" lvl="1" indent="-171400">
              <a:buFont typeface="Arial" panose="020B0604020202020204" pitchFamily="34" charset="0"/>
              <a:buChar char="•"/>
            </a:pPr>
            <a:r>
              <a:rPr lang="en-US"/>
              <a:t>By Federal Law - It Has to cover everything Part A&amp;B covers and INCLUDES Part D at no extra Premium.</a:t>
            </a:r>
          </a:p>
          <a:p>
            <a:pPr marL="396758" lvl="1" indent="-171400">
              <a:buFont typeface="Arial" panose="020B0604020202020204" pitchFamily="34" charset="0"/>
              <a:buChar char="•"/>
            </a:pPr>
            <a:endParaRPr lang="en-US"/>
          </a:p>
          <a:p>
            <a:pPr marL="396758" lvl="1" indent="-171400">
              <a:buFont typeface="Arial" panose="020B0604020202020204" pitchFamily="34" charset="0"/>
              <a:buChar char="•"/>
            </a:pPr>
            <a:r>
              <a:rPr lang="en-US"/>
              <a:t>These plans are VERY enticing and ADVANTAGEOUSE because they are $0 monthly premium. </a:t>
            </a:r>
          </a:p>
          <a:p>
            <a:pPr marL="396758" lvl="1" indent="-171400">
              <a:buFont typeface="Arial" panose="020B0604020202020204" pitchFamily="34" charset="0"/>
              <a:buChar char="•"/>
            </a:pPr>
            <a:endParaRPr lang="en-US"/>
          </a:p>
          <a:p>
            <a:pPr marL="396758" lvl="1" indent="-171400">
              <a:buFont typeface="Arial" panose="020B0604020202020204" pitchFamily="34" charset="0"/>
              <a:buChar char="•"/>
            </a:pPr>
            <a:r>
              <a:rPr lang="en-US"/>
              <a:t>TONS of Addition benefits that you DON’T get under Original Medicare: </a:t>
            </a:r>
          </a:p>
          <a:p>
            <a:pPr marL="515787" lvl="2" indent="-171400"/>
            <a:r>
              <a:rPr lang="en-US"/>
              <a:t>Routine Dental, Vision, Hearing Exams at NO COST – Original Medicare DOES NOT COVER these…</a:t>
            </a:r>
          </a:p>
          <a:p>
            <a:pPr marL="515787" lvl="2" indent="-171400"/>
            <a:r>
              <a:rPr lang="en-US"/>
              <a:t>OTC allowance, $60 a quarter for </a:t>
            </a:r>
            <a:r>
              <a:rPr lang="en-US" err="1"/>
              <a:t>bandaids</a:t>
            </a:r>
            <a:r>
              <a:rPr lang="en-US"/>
              <a:t>, vitamins, aspirins. </a:t>
            </a:r>
          </a:p>
          <a:p>
            <a:pPr marL="515787" lvl="2" indent="-171400"/>
            <a:r>
              <a:rPr lang="en-US"/>
              <a:t>Has a Gym Membership </a:t>
            </a:r>
          </a:p>
          <a:p>
            <a:pPr marL="344387" lvl="2" indent="0">
              <a:buNone/>
            </a:pPr>
            <a:endParaRPr lang="en-US"/>
          </a:p>
          <a:p>
            <a:pPr marL="515787" lvl="2" indent="-171400"/>
            <a:r>
              <a:rPr lang="en-US"/>
              <a:t>So you might say Gosh This Advantage plan sounds great with all these added benefits, I’m healthy today, I’ll save about all that money in monthly Premiums and can’t I just down the road change over to Original Medicare during the AEP…?? </a:t>
            </a:r>
          </a:p>
          <a:p>
            <a:pPr marL="515787" lvl="2" indent="-171400"/>
            <a:endParaRPr lang="en-US"/>
          </a:p>
          <a:p>
            <a:pPr marL="515787" lvl="2" indent="-171400"/>
            <a:r>
              <a:rPr lang="en-US"/>
              <a:t>WELLL yes, you can disenroll from your Medicare Advantage Plan</a:t>
            </a:r>
          </a:p>
          <a:p>
            <a:pPr marL="515787" lvl="2" indent="-171400"/>
            <a:r>
              <a:rPr lang="en-US"/>
              <a:t>Pull A&amp;B to the front and then APPLY for that Supplement…</a:t>
            </a:r>
          </a:p>
          <a:p>
            <a:pPr marL="515787" lvl="2" indent="-171400"/>
            <a:r>
              <a:rPr lang="en-US"/>
              <a:t>KEY WORD is APPLY - because remember that Supplement is only open 1 time in your Medicare life NO QUESTIONS asked and is now closed….</a:t>
            </a:r>
          </a:p>
          <a:p>
            <a:pPr marL="515787" lvl="2" indent="-171400"/>
            <a:r>
              <a:rPr lang="en-US"/>
              <a:t>That’s the REST OF THE STORY that you don’t always hear -- now have to APPLY for that supplement and they can deny you based on health history. </a:t>
            </a:r>
          </a:p>
          <a:p>
            <a:pPr marL="634814" lvl="3" indent="-171400">
              <a:buFont typeface="Arial" panose="020B0604020202020204" pitchFamily="34" charset="0"/>
              <a:buChar char="•"/>
            </a:pPr>
            <a:r>
              <a:rPr lang="en-US"/>
              <a:t>And you don’t want to go to ONLY A&amp;B without that Supplement because you’ll have that 20% UNLIMITED exposure </a:t>
            </a:r>
          </a:p>
          <a:p>
            <a:pPr marL="515787" lvl="2" indent="-171400"/>
            <a:endParaRPr lang="en-US"/>
          </a:p>
          <a:p>
            <a:pPr marL="515787" lvl="2" indent="-171400"/>
            <a:r>
              <a:rPr lang="en-US"/>
              <a:t>The right side of the chart is Managed healthcare, it’s a Network based PPO/HMO – You don’t have 100% of all hospitals and 98% of all doctors. There’s pre-authorizations…</a:t>
            </a:r>
          </a:p>
          <a:p>
            <a:pPr marL="515787" lvl="2" indent="-171400"/>
            <a:r>
              <a:rPr lang="en-US"/>
              <a:t>The Insurance company dictates where you go and what services you can get done. </a:t>
            </a:r>
          </a:p>
          <a:p>
            <a:pPr marL="634814" lvl="3" indent="-171400">
              <a:buFont typeface="Arial" panose="020B0604020202020204" pitchFamily="34" charset="0"/>
              <a:buChar char="•"/>
            </a:pPr>
            <a:r>
              <a:rPr lang="en-US"/>
              <a:t>These plans are $0 monthly premium, BUT you will pay for the plan as you use IT up to your MAX Out of Pocket limit.</a:t>
            </a:r>
          </a:p>
          <a:p>
            <a:pPr marL="569747" lvl="4" indent="0">
              <a:buNone/>
            </a:pPr>
            <a:endParaRPr lang="en-US"/>
          </a:p>
          <a:p>
            <a:pPr marL="741147" lvl="4" indent="-171400">
              <a:buFont typeface="Arial" panose="020B0604020202020204" pitchFamily="34" charset="0"/>
              <a:buChar char="•"/>
            </a:pPr>
            <a:endParaRPr lang="en-US"/>
          </a:p>
          <a:p>
            <a:pPr marL="171400" indent="-171400">
              <a:buFont typeface="Arial" panose="020B0604020202020204" pitchFamily="34" charset="0"/>
              <a:buChar char="•"/>
            </a:pPr>
            <a:endParaRPr lang="en-US"/>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AA210-F09A-4D2C-988F-5E80B27064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3373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7D892-81D1-877A-8610-5EB0E7736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83444-D950-7160-5BCD-0E968349E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6D127-629C-9B54-E2D7-D63A10040C66}"/>
              </a:ext>
            </a:extLst>
          </p:cNvPr>
          <p:cNvSpPr>
            <a:spLocks noGrp="1"/>
          </p:cNvSpPr>
          <p:nvPr>
            <p:ph type="body" idx="1"/>
          </p:nvPr>
        </p:nvSpPr>
        <p:spPr/>
        <p:txBody>
          <a:bodyPr/>
          <a:lstStyle/>
          <a:p>
            <a:pPr marL="171400" indent="-171400">
              <a:buFont typeface="Arial" panose="020B0604020202020204" pitchFamily="34" charset="0"/>
              <a:buChar char="•"/>
            </a:pPr>
            <a:r>
              <a:rPr lang="en-US"/>
              <a:t>Our Federal Government LOVES ACRONYMS –Hey if they made it EASY you wouldn’t need us! So The ACRONYM SOUP of Medicare Enrollment Periods are:</a:t>
            </a:r>
          </a:p>
          <a:p>
            <a:pPr marL="396758" lvl="1" indent="-171400">
              <a:buFont typeface="Arial" panose="020B0604020202020204" pitchFamily="34" charset="0"/>
              <a:buChar char="•"/>
            </a:pPr>
            <a:r>
              <a:rPr lang="en-US">
                <a:solidFill>
                  <a:srgbClr val="FF0000"/>
                </a:solidFill>
              </a:rPr>
              <a:t>IEP – This is the first time you can enroll in Medicare – Your Initial Enrollment Period – This is a 7 month period. </a:t>
            </a:r>
          </a:p>
          <a:p>
            <a:endParaRPr lang="en-US">
              <a:solidFill>
                <a:srgbClr val="FF0000"/>
              </a:solidFill>
            </a:endParaRPr>
          </a:p>
          <a:p>
            <a:pPr marL="171400" indent="-171400">
              <a:buFont typeface="Arial" panose="020B0604020202020204" pitchFamily="34" charset="0"/>
              <a:buChar char="•"/>
            </a:pPr>
            <a:r>
              <a:rPr lang="en-US">
                <a:solidFill>
                  <a:srgbClr val="FF0000"/>
                </a:solidFill>
              </a:rPr>
              <a:t>It will start on the 1</a:t>
            </a:r>
            <a:r>
              <a:rPr lang="en-US" baseline="30000">
                <a:solidFill>
                  <a:srgbClr val="FF0000"/>
                </a:solidFill>
              </a:rPr>
              <a:t>st</a:t>
            </a:r>
            <a:r>
              <a:rPr lang="en-US">
                <a:solidFill>
                  <a:srgbClr val="FF0000"/>
                </a:solidFill>
              </a:rPr>
              <a:t> day of your birthday month. </a:t>
            </a:r>
          </a:p>
          <a:p>
            <a:endParaRPr lang="en-US">
              <a:solidFill>
                <a:srgbClr val="FF0000"/>
              </a:solidFill>
            </a:endParaRPr>
          </a:p>
        </p:txBody>
      </p:sp>
      <p:sp>
        <p:nvSpPr>
          <p:cNvPr id="4" name="Footer Placeholder 3">
            <a:extLst>
              <a:ext uri="{FF2B5EF4-FFF2-40B4-BE49-F238E27FC236}">
                <a16:creationId xmlns:a16="http://schemas.microsoft.com/office/drawing/2014/main" id="{A09EBD8E-E417-C75C-8E86-ECF1411BD32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
        <p:nvSpPr>
          <p:cNvPr id="5" name="Slide Number Placeholder 4">
            <a:extLst>
              <a:ext uri="{FF2B5EF4-FFF2-40B4-BE49-F238E27FC236}">
                <a16:creationId xmlns:a16="http://schemas.microsoft.com/office/drawing/2014/main" id="{4546F3A2-A540-9C79-C837-1274ADAEAB5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6AA210-F09A-4D2C-988F-5E80B27064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1366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7459" name="Rectangle 3"/>
          <p:cNvSpPr>
            <a:spLocks noGrp="1" noChangeArrowheads="1"/>
          </p:cNvSpPr>
          <p:nvPr>
            <p:ph type="body" idx="1"/>
          </p:nvPr>
        </p:nvSpPr>
        <p:spPr bwMode="auto">
          <a:xfrm>
            <a:off x="657226" y="4492635"/>
            <a:ext cx="5695950" cy="4184651"/>
          </a:xfrm>
          <a:noFill/>
        </p:spPr>
        <p:txBody>
          <a:bodyPr wrap="square" numCol="1" anchor="t" anchorCtr="0" compatLnSpc="1">
            <a:prstTxWarp prst="textNoShape">
              <a:avLst/>
            </a:prstTxWarp>
          </a:bodyPr>
          <a:lstStyle/>
          <a:p>
            <a:pPr>
              <a:spcBef>
                <a:spcPts val="600"/>
              </a:spcBef>
            </a:pPr>
            <a:r>
              <a:rPr lang="en-US">
                <a:ea typeface="Calibri"/>
                <a:cs typeface="Times New Roman"/>
              </a:rPr>
              <a:t>**Do I need to say something about not being able to contribute to an HSA once you start Medicare??**</a:t>
            </a:r>
          </a:p>
          <a:p>
            <a:pPr>
              <a:spcBef>
                <a:spcPts val="600"/>
              </a:spcBef>
            </a:pPr>
            <a:endParaRPr lang="en-US">
              <a:ea typeface="Calibri"/>
              <a:cs typeface="Times New Roman"/>
            </a:endParaRPr>
          </a:p>
          <a:p>
            <a:pPr>
              <a:spcBef>
                <a:spcPts val="600"/>
              </a:spcBef>
            </a:pPr>
            <a:r>
              <a:rPr lang="en-US">
                <a:ea typeface="Calibri"/>
                <a:cs typeface="Times New Roman"/>
              </a:rPr>
              <a:t>Great Financial Vehicle</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B99F0-B413-4F8E-9262-407D1993999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 name="Footer Placeholder 1"/>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1394085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6CFB6-E399-E12E-07D2-21B3E06C4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A4116-99EF-3568-8B19-BB583EB4A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A297A-C5F4-F926-C2D6-9C98BCDFF989}"/>
              </a:ext>
            </a:extLst>
          </p:cNvPr>
          <p:cNvSpPr>
            <a:spLocks noGrp="1"/>
          </p:cNvSpPr>
          <p:nvPr>
            <p:ph type="body" idx="1"/>
          </p:nvPr>
        </p:nvSpPr>
        <p:spPr/>
        <p:txBody>
          <a:bodyPr>
            <a:normAutofit/>
          </a:bodyPr>
          <a:lstStyle/>
          <a:p>
            <a:pPr marL="220172" indent="-220172">
              <a:spcBef>
                <a:spcPts val="574"/>
              </a:spcBef>
            </a:pPr>
            <a:endParaRPr lang="en-US"/>
          </a:p>
        </p:txBody>
      </p:sp>
      <p:sp>
        <p:nvSpPr>
          <p:cNvPr id="4" name="Slide Number Placeholder 3">
            <a:extLst>
              <a:ext uri="{FF2B5EF4-FFF2-40B4-BE49-F238E27FC236}">
                <a16:creationId xmlns:a16="http://schemas.microsoft.com/office/drawing/2014/main" id="{8FEF4000-8780-197E-1431-908A2E5E975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D4242AA7-3159-E18A-F2B2-533B275576D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985650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8C39A-E206-08B1-6256-4691A24FA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EC04D-43B3-04F4-A24C-57E592E2B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2D002-627C-7F98-75E2-31938FA214D4}"/>
              </a:ext>
            </a:extLst>
          </p:cNvPr>
          <p:cNvSpPr>
            <a:spLocks noGrp="1"/>
          </p:cNvSpPr>
          <p:nvPr>
            <p:ph type="body" idx="1"/>
          </p:nvPr>
        </p:nvSpPr>
        <p:spPr/>
        <p:txBody>
          <a:bodyPr>
            <a:normAutofit/>
          </a:bodyPr>
          <a:lstStyle/>
          <a:p>
            <a:pPr marL="220172" indent="-220172">
              <a:spcBef>
                <a:spcPts val="574"/>
              </a:spcBef>
            </a:pPr>
            <a:endParaRPr lang="en-US"/>
          </a:p>
        </p:txBody>
      </p:sp>
      <p:sp>
        <p:nvSpPr>
          <p:cNvPr id="4" name="Slide Number Placeholder 3">
            <a:extLst>
              <a:ext uri="{FF2B5EF4-FFF2-40B4-BE49-F238E27FC236}">
                <a16:creationId xmlns:a16="http://schemas.microsoft.com/office/drawing/2014/main" id="{EFB1071F-28EF-87C7-59DC-B478E8A8172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A418B976-FD29-2B79-D007-060513A436C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704545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A18AF-BB43-02F6-158D-640CE0918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5F88B-0479-3B7F-3198-0F8B8FE2C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A7F62-1A34-AC14-265A-ED8DA0974CAA}"/>
              </a:ext>
            </a:extLst>
          </p:cNvPr>
          <p:cNvSpPr>
            <a:spLocks noGrp="1"/>
          </p:cNvSpPr>
          <p:nvPr>
            <p:ph type="body" idx="1"/>
          </p:nvPr>
        </p:nvSpPr>
        <p:spPr/>
        <p:txBody>
          <a:bodyPr>
            <a:normAutofit/>
          </a:bodyPr>
          <a:lstStyle/>
          <a:p>
            <a:pPr marL="220172" indent="-220172">
              <a:spcBef>
                <a:spcPts val="574"/>
              </a:spcBef>
            </a:pPr>
            <a:endParaRPr lang="en-US"/>
          </a:p>
        </p:txBody>
      </p:sp>
      <p:sp>
        <p:nvSpPr>
          <p:cNvPr id="4" name="Slide Number Placeholder 3">
            <a:extLst>
              <a:ext uri="{FF2B5EF4-FFF2-40B4-BE49-F238E27FC236}">
                <a16:creationId xmlns:a16="http://schemas.microsoft.com/office/drawing/2014/main" id="{92AA6B3F-E751-4942-4DF7-8467CC2A52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305E7A4B-8E93-1285-2D5D-BD334B4FB70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3614233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FD74F-4F86-851E-DE59-0BDC3108A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741BB-A71A-8EE9-419E-5A01D3B628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3AC2A-6BE4-D970-878E-4B9305484357}"/>
              </a:ext>
            </a:extLst>
          </p:cNvPr>
          <p:cNvSpPr>
            <a:spLocks noGrp="1"/>
          </p:cNvSpPr>
          <p:nvPr>
            <p:ph type="body" idx="1"/>
          </p:nvPr>
        </p:nvSpPr>
        <p:spPr/>
        <p:txBody>
          <a:bodyPr>
            <a:normAutofit/>
          </a:bodyPr>
          <a:lstStyle/>
          <a:p>
            <a:pPr marL="220172" indent="-220172">
              <a:spcBef>
                <a:spcPts val="574"/>
              </a:spcBef>
            </a:pPr>
            <a:endParaRPr lang="en-US"/>
          </a:p>
        </p:txBody>
      </p:sp>
      <p:sp>
        <p:nvSpPr>
          <p:cNvPr id="4" name="Slide Number Placeholder 3">
            <a:extLst>
              <a:ext uri="{FF2B5EF4-FFF2-40B4-BE49-F238E27FC236}">
                <a16:creationId xmlns:a16="http://schemas.microsoft.com/office/drawing/2014/main" id="{7063955E-121E-8820-DCBA-3D52A33278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a:extLst>
              <a:ext uri="{FF2B5EF4-FFF2-40B4-BE49-F238E27FC236}">
                <a16:creationId xmlns:a16="http://schemas.microsoft.com/office/drawing/2014/main" id="{23418E62-89EA-B4BF-5BEC-D6B730D7B1E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2292433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15794"/>
            <a:ext cx="5608320" cy="4364143"/>
          </a:xfrm>
        </p:spPr>
        <p:txBody>
          <a:bodyPr>
            <a:normAutofit/>
          </a:bodyPr>
          <a:lstStyle/>
          <a:p>
            <a:pPr>
              <a:spcBef>
                <a:spcPts val="1197"/>
              </a:spcBef>
            </a:pPr>
            <a:r>
              <a:rPr lang="en-US">
                <a:ea typeface="Calibri"/>
                <a:cs typeface="Arial"/>
              </a:rPr>
              <a:t>Medicaid is a program that helps pay medical costs for some people with limited income and resources. Medicaid is jointly funded by the Federal and state governments and is administered by each state. It can cover pregnant women and children; aged, blind, and disabled people; and some other groups, depending on the state. </a:t>
            </a:r>
            <a:endParaRPr lang="en-US">
              <a:ea typeface="Calibri"/>
              <a:cs typeface="Times New Roman"/>
            </a:endParaRPr>
          </a:p>
          <a:p>
            <a:pPr>
              <a:spcBef>
                <a:spcPts val="600"/>
              </a:spcBef>
            </a:pPr>
            <a:r>
              <a:rPr lang="en-US">
                <a:ea typeface="Calibri"/>
                <a:cs typeface="Arial"/>
              </a:rPr>
              <a:t>If you’re eligible for both Medicare and Medicaid, most of your health care costs are covered; we sometimes refer to these people as “dually eligible.” People with both Medicare and Medicaid get drug coverage from Medicare, not Medicaid. People with Medicaid may get coverage for services that aren’t fully covered by Medicare, such as nursing home care and home health care.</a:t>
            </a:r>
            <a:endParaRPr lang="en-US">
              <a:ea typeface="Calibri"/>
              <a:cs typeface="Times New Roman"/>
            </a:endParaRPr>
          </a:p>
          <a:p>
            <a:pPr>
              <a:spcBef>
                <a:spcPts val="600"/>
              </a:spcBef>
            </a:pPr>
            <a:r>
              <a:rPr lang="en-US">
                <a:ea typeface="Calibri"/>
                <a:cs typeface="Arial"/>
              </a:rPr>
              <a:t>Medicaid eligibility is determined by each state, and Medicaid application processes and benefits vary from state to state. You should contact your state Medical Assistance office to see if you qualify. </a:t>
            </a:r>
            <a:endParaRPr lang="en-US">
              <a:ea typeface="Calibri"/>
              <a:cs typeface="Times New Roman"/>
            </a:endParaRPr>
          </a:p>
          <a:p>
            <a:pPr>
              <a:spcBef>
                <a:spcPts val="600"/>
              </a:spcBef>
            </a:pPr>
            <a:r>
              <a:rPr lang="en-US">
                <a:ea typeface="Calibri"/>
                <a:cs typeface="Arial"/>
              </a:rPr>
              <a:t>You should apply if you think you MIGHT qualify. For more information or to apply, you can: </a:t>
            </a:r>
            <a:endParaRPr lang="en-US">
              <a:ea typeface="Calibri"/>
              <a:cs typeface="Times New Roman"/>
            </a:endParaRPr>
          </a:p>
          <a:p>
            <a:pPr marL="173595" indent="-173595">
              <a:spcBef>
                <a:spcPts val="600"/>
              </a:spcBef>
              <a:buFont typeface="Wingdings"/>
              <a:buChar char=""/>
              <a:tabLst>
                <a:tab pos="456827" algn="l"/>
              </a:tabLst>
            </a:pPr>
            <a:r>
              <a:rPr lang="en-US">
                <a:ea typeface="Calibri"/>
                <a:cs typeface="Arial"/>
              </a:rPr>
              <a:t>Get the phone number by visiting medicare.gov/contacts or by calling 1-800-MEDICARE (1-800-633-4227). TTY users should call 1-877-486-2048 (</a:t>
            </a:r>
            <a:r>
              <a:rPr lang="en-US" u="sng">
                <a:solidFill>
                  <a:srgbClr val="0000FF"/>
                </a:solidFill>
                <a:ea typeface="Calibri"/>
                <a:cs typeface="Arial"/>
                <a:hlinkClick r:id="rId3"/>
              </a:rPr>
              <a:t>medicaid.gov</a:t>
            </a:r>
            <a:r>
              <a:rPr lang="en-US" u="sng">
                <a:ea typeface="Calibri"/>
                <a:cs typeface="Arial"/>
              </a:rPr>
              <a:t>)</a:t>
            </a:r>
            <a:r>
              <a:rPr lang="en-US">
                <a:ea typeface="Calibri"/>
                <a:cs typeface="Arial"/>
              </a:rPr>
              <a:t>.</a:t>
            </a:r>
            <a:endParaRPr lang="en-US">
              <a:ea typeface="Calibri"/>
              <a:cs typeface="Times New Roman"/>
            </a:endParaRPr>
          </a:p>
          <a:p>
            <a:pPr marL="173595" indent="-173595">
              <a:spcBef>
                <a:spcPts val="600"/>
              </a:spcBef>
              <a:buFont typeface="Wingdings"/>
              <a:buChar char=""/>
              <a:tabLst>
                <a:tab pos="456827" algn="l"/>
              </a:tabLst>
            </a:pPr>
            <a:r>
              <a:rPr lang="en-US">
                <a:ea typeface="Calibri"/>
                <a:cs typeface="Arial"/>
              </a:rPr>
              <a:t>Call your State Health Insurance Assistance Program. </a:t>
            </a:r>
            <a:endParaRPr lang="en-US">
              <a:ea typeface="Calibri"/>
              <a:cs typeface="Times New Roman"/>
            </a:endParaRPr>
          </a:p>
          <a:p>
            <a:pPr marL="173595" indent="-173595">
              <a:spcBef>
                <a:spcPts val="600"/>
              </a:spcBef>
              <a:buFont typeface="Wingdings"/>
              <a:buChar char=""/>
              <a:tabLst>
                <a:tab pos="456827" algn="l"/>
              </a:tabLst>
            </a:pPr>
            <a:r>
              <a:rPr lang="en-US">
                <a:ea typeface="Calibri"/>
                <a:cs typeface="Arial"/>
              </a:rPr>
              <a:t>Call or visit your state Medical Assistance office.</a:t>
            </a:r>
            <a:endParaRPr lang="en-US">
              <a:ea typeface="Calibri"/>
              <a:cs typeface="Times New Roman"/>
            </a:endParaRPr>
          </a:p>
          <a:p>
            <a:pPr>
              <a:spcBef>
                <a:spcPts val="574"/>
              </a:spcBef>
            </a:pPr>
            <a:endParaRPr lang="en-US"/>
          </a:p>
        </p:txBody>
      </p:sp>
      <p:sp>
        <p:nvSpPr>
          <p:cNvPr id="4" name="Slide Number Placeholder 3"/>
          <p:cNvSpPr>
            <a:spLocks noGrp="1"/>
          </p:cNvSpPr>
          <p:nvPr>
            <p:ph type="sldNum" sz="quarter" idx="10"/>
          </p:nvPr>
        </p:nvSpPr>
        <p:spPr/>
        <p:txBody>
          <a:bodyPr/>
          <a:lstStyle/>
          <a:p>
            <a:pPr marL="0" marR="0" lvl="0" indent="0" algn="r" defTabSz="914132" rtl="0" eaLnBrk="1" fontAlgn="auto" latinLnBrk="0" hangingPunct="1">
              <a:lnSpc>
                <a:spcPct val="100000"/>
              </a:lnSpc>
              <a:spcBef>
                <a:spcPts val="0"/>
              </a:spcBef>
              <a:spcAft>
                <a:spcPts val="0"/>
              </a:spcAft>
              <a:buClrTx/>
              <a:buSzTx/>
              <a:buFontTx/>
              <a:buNone/>
              <a:tabLst/>
              <a:defRPr/>
            </a:pPr>
            <a:fld id="{BB7BC668-EF9E-4008-A594-DB84396FB3E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132"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l" defTabSz="914132"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Medicare - Getting Started</a:t>
            </a:r>
          </a:p>
        </p:txBody>
      </p:sp>
    </p:spTree>
    <p:extLst>
      <p:ext uri="{BB962C8B-B14F-4D97-AF65-F5344CB8AC3E}">
        <p14:creationId xmlns:p14="http://schemas.microsoft.com/office/powerpoint/2010/main" val="351544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3AFF-B559-5653-0DC1-7A347CAA44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5276D1-68B3-E36B-D50D-E3F3706F51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A07453-2D66-FAD9-DBFC-78B9024B87EC}"/>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5" name="Footer Placeholder 4">
            <a:extLst>
              <a:ext uri="{FF2B5EF4-FFF2-40B4-BE49-F238E27FC236}">
                <a16:creationId xmlns:a16="http://schemas.microsoft.com/office/drawing/2014/main" id="{A045F7D8-901C-1FEB-AEE9-302F8C8E5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19012-A2B9-DCE9-010E-E64B3851FCA2}"/>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2879581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1490F-DC21-517A-D35D-BA80191379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326EAF-D100-A0C6-1A10-45F18AD7AF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04947-7A4C-E038-51B6-2042B4BC559F}"/>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5" name="Footer Placeholder 4">
            <a:extLst>
              <a:ext uri="{FF2B5EF4-FFF2-40B4-BE49-F238E27FC236}">
                <a16:creationId xmlns:a16="http://schemas.microsoft.com/office/drawing/2014/main" id="{54514540-6569-96AB-8C24-F3C1AF3FEB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59C4DC-E64F-CDA9-E71F-C89AE4EC1A80}"/>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425709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283AB-4432-C15D-085A-81E5D4DA0D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B00855-FD03-E5D4-0FD3-49AE80F6A7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97FE9F-4122-57F2-5B35-3D66B9EAF028}"/>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5" name="Footer Placeholder 4">
            <a:extLst>
              <a:ext uri="{FF2B5EF4-FFF2-40B4-BE49-F238E27FC236}">
                <a16:creationId xmlns:a16="http://schemas.microsoft.com/office/drawing/2014/main" id="{053D1F98-3DEB-BD4D-6B59-DED66B81E3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F2FEA-4119-BF23-C35C-4D152A87D695}"/>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2383797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C218-2BA3-D27A-BD10-11E715DD0E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D431C1-34E5-7C0B-9388-174EED120F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1F1561-A1F6-9B2C-2E6A-0C48C8A8C4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C31CEA-5F69-4128-5753-7BABF48F8593}"/>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6" name="Footer Placeholder 5">
            <a:extLst>
              <a:ext uri="{FF2B5EF4-FFF2-40B4-BE49-F238E27FC236}">
                <a16:creationId xmlns:a16="http://schemas.microsoft.com/office/drawing/2014/main" id="{F6644FF9-9F2A-7623-533E-3BA66D331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9BEC9-58D0-4513-7B5C-231DC06A663B}"/>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62265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4436-BD34-844A-EB56-9C198B53B3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052EA1-20B4-7D37-F6AF-9CF2F58400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A50411-50B6-3BB5-9E07-CB02B5E4F5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B4470-39B5-9C66-20FE-39F03981AA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C1DD76-7EC5-4DA4-4D52-540C87221A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A27402-97BA-1F17-46E5-B0145BEB426E}"/>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8" name="Footer Placeholder 7">
            <a:extLst>
              <a:ext uri="{FF2B5EF4-FFF2-40B4-BE49-F238E27FC236}">
                <a16:creationId xmlns:a16="http://schemas.microsoft.com/office/drawing/2014/main" id="{9EAEE0FA-F326-86FB-CE41-14F2F2C651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7F019E-9277-C2BE-5D60-983CD7580FD5}"/>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267108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DA50C-DE12-91B5-0F39-7C4FEEC1AA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B00EE6-5313-A1F9-BBFB-668481A45EB2}"/>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4" name="Footer Placeholder 3">
            <a:extLst>
              <a:ext uri="{FF2B5EF4-FFF2-40B4-BE49-F238E27FC236}">
                <a16:creationId xmlns:a16="http://schemas.microsoft.com/office/drawing/2014/main" id="{D6E3C7D7-F42B-E947-1081-960BA958A3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AFC835-7037-8E27-0382-29B0996DE9A0}"/>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3550108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D6E5FB-97BC-6CFA-6161-7669DBE967E9}"/>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3" name="Footer Placeholder 2">
            <a:extLst>
              <a:ext uri="{FF2B5EF4-FFF2-40B4-BE49-F238E27FC236}">
                <a16:creationId xmlns:a16="http://schemas.microsoft.com/office/drawing/2014/main" id="{0E2C774A-00CA-5BEA-8D67-0F476BF5E8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2543C1-D324-2B9C-EFA2-4BC925547372}"/>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1937270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0950-B7AD-483C-EC4F-9F0457D9FD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8CF516-73C9-1543-BA98-69F44B5331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C2758C-B902-7619-CDFC-42F5C21E8E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34883F-6380-28EB-C373-F94B924AEB16}"/>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6" name="Footer Placeholder 5">
            <a:extLst>
              <a:ext uri="{FF2B5EF4-FFF2-40B4-BE49-F238E27FC236}">
                <a16:creationId xmlns:a16="http://schemas.microsoft.com/office/drawing/2014/main" id="{EB4C8893-9FD9-9668-82D5-7F38E28C8B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46B2A-537B-8180-AE11-ED567936B61E}"/>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121929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A7C4A-CF25-670D-A92B-2D4D01D71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3B1C3D-17D5-9647-3716-B11807B6B6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710ECF-B63B-47A3-C1A1-BADEDCA95E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15CAF5-F15E-7291-327B-6272D8419063}"/>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6" name="Footer Placeholder 5">
            <a:extLst>
              <a:ext uri="{FF2B5EF4-FFF2-40B4-BE49-F238E27FC236}">
                <a16:creationId xmlns:a16="http://schemas.microsoft.com/office/drawing/2014/main" id="{154DCDFB-519E-E122-E0E5-D54DCC297F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187D26-8915-BA1C-CA61-CF3DCBA99218}"/>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4271934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B0D52-D7E7-3D4A-DC6C-54F6823683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6ADCE7-22E5-A8F3-9608-C0665325E7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DB72F9-99A1-10A1-48CA-14E1109155C7}"/>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5" name="Footer Placeholder 4">
            <a:extLst>
              <a:ext uri="{FF2B5EF4-FFF2-40B4-BE49-F238E27FC236}">
                <a16:creationId xmlns:a16="http://schemas.microsoft.com/office/drawing/2014/main" id="{3BC01F46-4CA7-8A81-4C4B-945C5F51CB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CC9E56-87A9-20EA-E998-17EDADA6543E}"/>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2119316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D40196-2485-434C-1CA1-EE601B8BDC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EA89D9-6EA5-8ED5-0F6C-E94ECD5A53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9F9D15-CFA4-ECBA-87CC-E2BCC83454DF}"/>
              </a:ext>
            </a:extLst>
          </p:cNvPr>
          <p:cNvSpPr>
            <a:spLocks noGrp="1"/>
          </p:cNvSpPr>
          <p:nvPr>
            <p:ph type="dt" sz="half" idx="10"/>
          </p:nvPr>
        </p:nvSpPr>
        <p:spPr/>
        <p:txBody>
          <a:bodyPr/>
          <a:lstStyle/>
          <a:p>
            <a:fld id="{9A9C8BA6-EEDF-4330-BAF6-BBB2AE89AE87}" type="datetimeFigureOut">
              <a:rPr lang="en-US" smtClean="0"/>
              <a:t>9/25/2026</a:t>
            </a:fld>
            <a:endParaRPr lang="en-US"/>
          </a:p>
        </p:txBody>
      </p:sp>
      <p:sp>
        <p:nvSpPr>
          <p:cNvPr id="5" name="Footer Placeholder 4">
            <a:extLst>
              <a:ext uri="{FF2B5EF4-FFF2-40B4-BE49-F238E27FC236}">
                <a16:creationId xmlns:a16="http://schemas.microsoft.com/office/drawing/2014/main" id="{A0506B4A-75D5-C8F0-A291-02DA81006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75316-7BB9-9B67-2FE9-655B2C640F8F}"/>
              </a:ext>
            </a:extLst>
          </p:cNvPr>
          <p:cNvSpPr>
            <a:spLocks noGrp="1"/>
          </p:cNvSpPr>
          <p:nvPr>
            <p:ph type="sldNum" sz="quarter" idx="12"/>
          </p:nvPr>
        </p:nvSpPr>
        <p:spPr/>
        <p:txBody>
          <a:bodyPr/>
          <a:lstStyle/>
          <a:p>
            <a:fld id="{EBB38D7F-6351-4B6D-8878-DAC2CAF34326}" type="slidenum">
              <a:rPr lang="en-US" smtClean="0"/>
              <a:t>‹#›</a:t>
            </a:fld>
            <a:endParaRPr lang="en-US"/>
          </a:p>
        </p:txBody>
      </p:sp>
    </p:spTree>
    <p:extLst>
      <p:ext uri="{BB962C8B-B14F-4D97-AF65-F5344CB8AC3E}">
        <p14:creationId xmlns:p14="http://schemas.microsoft.com/office/powerpoint/2010/main" val="1846491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p:txBody>
          <a:bodyPr/>
          <a:lstStyle/>
          <a:p>
            <a:fld id="{4018F528-2BFE-4956-8B5C-195B9814B4EE}"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3933850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18F528-2BFE-4956-8B5C-195B9814B4EE}"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6691350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018F528-2BFE-4956-8B5C-195B9814B4EE}"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434781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953417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18F528-2BFE-4956-8B5C-195B9814B4EE}"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926975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18F528-2BFE-4956-8B5C-195B9814B4EE}"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119269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F528-2BFE-4956-8B5C-195B9814B4EE}"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1209244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9310408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3420072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503162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1005311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3606509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18F528-2BFE-4956-8B5C-195B9814B4EE}"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3854126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18F528-2BFE-4956-8B5C-195B9814B4EE}"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384515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18F528-2BFE-4956-8B5C-195B9814B4EE}"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21005381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18F528-2BFE-4956-8B5C-195B9814B4EE}"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34591834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18F528-2BFE-4956-8B5C-195B9814B4EE}"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386AA-05E0-4724-8001-F978ACF3AF38}" type="slidenum">
              <a:rPr lang="en-US" smtClean="0"/>
              <a:t>‹#›</a:t>
            </a:fld>
            <a:endParaRPr lang="en-US"/>
          </a:p>
        </p:txBody>
      </p:sp>
    </p:spTree>
    <p:extLst>
      <p:ext uri="{BB962C8B-B14F-4D97-AF65-F5344CB8AC3E}">
        <p14:creationId xmlns:p14="http://schemas.microsoft.com/office/powerpoint/2010/main" val="4228387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lvl1pPr marL="342900" indent="-342900">
              <a:buFont typeface="Wingdings" panose="05000000000000000000"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1"/>
          <p:cNvSpPr>
            <a:spLocks noGrp="1"/>
          </p:cNvSpPr>
          <p:nvPr>
            <p:ph type="dt" sz="half" idx="10"/>
          </p:nvPr>
        </p:nvSpPr>
        <p:spPr>
          <a:xfrm>
            <a:off x="609600" y="6340476"/>
            <a:ext cx="2844800" cy="365125"/>
          </a:xfrm>
          <a:prstGeom prst="rect">
            <a:avLst/>
          </a:prstGeom>
        </p:spPr>
        <p:txBody>
          <a:bodyPr/>
          <a:lstStyle/>
          <a:p>
            <a:r>
              <a:rPr lang="en-US">
                <a:solidFill>
                  <a:prstClr val="black"/>
                </a:solidFill>
              </a:rPr>
              <a:t>05/01/2014</a:t>
            </a:r>
          </a:p>
        </p:txBody>
      </p:sp>
      <p:sp>
        <p:nvSpPr>
          <p:cNvPr id="9" name="Footer Placeholder 2"/>
          <p:cNvSpPr>
            <a:spLocks noGrp="1"/>
          </p:cNvSpPr>
          <p:nvPr>
            <p:ph type="ftr" sz="quarter" idx="11"/>
          </p:nvPr>
        </p:nvSpPr>
        <p:spPr>
          <a:xfrm>
            <a:off x="3454400" y="6340476"/>
            <a:ext cx="5283200" cy="365125"/>
          </a:xfrm>
          <a:prstGeom prst="rect">
            <a:avLst/>
          </a:prstGeom>
        </p:spPr>
        <p:txBody>
          <a:bodyPr/>
          <a:lstStyle/>
          <a:p>
            <a:pPr algn="ctr"/>
            <a:r>
              <a:rPr lang="en-US">
                <a:solidFill>
                  <a:prstClr val="black"/>
                </a:solidFill>
              </a:rPr>
              <a:t>Medicare Getting Started</a:t>
            </a:r>
          </a:p>
        </p:txBody>
      </p:sp>
      <p:sp>
        <p:nvSpPr>
          <p:cNvPr id="10" name="Slide Number Placeholder 3"/>
          <p:cNvSpPr>
            <a:spLocks noGrp="1"/>
          </p:cNvSpPr>
          <p:nvPr>
            <p:ph type="sldNum" sz="quarter" idx="12"/>
          </p:nvPr>
        </p:nvSpPr>
        <p:spPr>
          <a:xfrm>
            <a:off x="8737600" y="6340476"/>
            <a:ext cx="2844800" cy="365125"/>
          </a:xfrm>
          <a:prstGeom prst="rect">
            <a:avLst/>
          </a:prstGeom>
        </p:spPr>
        <p:txBody>
          <a:bodyPr/>
          <a:lstStyle/>
          <a:p>
            <a:pPr algn="r"/>
            <a:fld id="{78C0CC3C-85F1-4D86-9B70-8D9F8B17F046}" type="slidenum">
              <a:rPr lang="en-US" smtClean="0">
                <a:solidFill>
                  <a:prstClr val="black"/>
                </a:solidFill>
              </a:rPr>
              <a:pPr algn="r"/>
              <a:t>‹#›</a:t>
            </a:fld>
            <a:endParaRPr lang="en-US">
              <a:solidFill>
                <a:prstClr val="black"/>
              </a:solidFill>
            </a:endParaRPr>
          </a:p>
        </p:txBody>
      </p:sp>
    </p:spTree>
    <p:extLst>
      <p:ext uri="{BB962C8B-B14F-4D97-AF65-F5344CB8AC3E}">
        <p14:creationId xmlns:p14="http://schemas.microsoft.com/office/powerpoint/2010/main" val="15391830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868362"/>
          </a:xfrm>
        </p:spPr>
        <p:txBody>
          <a:bodyPr/>
          <a:lstStyle>
            <a:lvl1pPr>
              <a:defRPr baseline="0"/>
            </a:lvl1pPr>
          </a:lstStyle>
          <a:p>
            <a:r>
              <a:rPr lang="en-US"/>
              <a:t>Click to edit Master title style</a:t>
            </a:r>
          </a:p>
        </p:txBody>
      </p:sp>
      <p:sp>
        <p:nvSpPr>
          <p:cNvPr id="3" name="Content Placeholder 2"/>
          <p:cNvSpPr>
            <a:spLocks noGrp="1"/>
          </p:cNvSpPr>
          <p:nvPr>
            <p:ph idx="1"/>
          </p:nvPr>
        </p:nvSpPr>
        <p:spPr>
          <a:xfrm>
            <a:off x="609600" y="1371601"/>
            <a:ext cx="10972800" cy="4754563"/>
          </a:xfrm>
        </p:spPr>
        <p:txBody>
          <a:bodyPr/>
          <a:lstStyle>
            <a:lvl1pPr>
              <a:spcBef>
                <a:spcPts val="600"/>
              </a:spcBef>
              <a:defRPr sz="3200"/>
            </a:lvl1pPr>
            <a:lvl2pPr>
              <a:spcBef>
                <a:spcPts val="600"/>
              </a:spcBef>
              <a:defRPr sz="2800"/>
            </a:lvl2pPr>
            <a:lvl3pPr>
              <a:spcBef>
                <a:spcPts val="600"/>
              </a:spcBef>
              <a:defRPr sz="2800"/>
            </a:lvl3pPr>
            <a:lvl4pPr>
              <a:spcBef>
                <a:spcPts val="600"/>
              </a:spcBef>
              <a:defRPr sz="2800"/>
            </a:lvl4pPr>
            <a:lvl5pPr>
              <a:spcBef>
                <a:spcPts val="600"/>
              </a:spcBef>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3"/>
          <p:cNvSpPr>
            <a:spLocks noGrp="1"/>
          </p:cNvSpPr>
          <p:nvPr>
            <p:ph type="dt" sz="half" idx="2"/>
          </p:nvPr>
        </p:nvSpPr>
        <p:spPr>
          <a:xfrm>
            <a:off x="609600" y="6340476"/>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05/01/2014</a:t>
            </a:r>
          </a:p>
        </p:txBody>
      </p:sp>
      <p:sp>
        <p:nvSpPr>
          <p:cNvPr id="15" name="Footer Placeholder 4"/>
          <p:cNvSpPr>
            <a:spLocks noGrp="1"/>
          </p:cNvSpPr>
          <p:nvPr>
            <p:ph type="ftr" sz="quarter" idx="3"/>
          </p:nvPr>
        </p:nvSpPr>
        <p:spPr>
          <a:xfrm>
            <a:off x="4165600" y="6340476"/>
            <a:ext cx="3860800" cy="365125"/>
          </a:xfrm>
          <a:prstGeom prst="rect">
            <a:avLst/>
          </a:prstGeom>
        </p:spPr>
        <p:txBody>
          <a:bodyPr vert="horz" lIns="91440" tIns="45720" rIns="91440" bIns="45720" rtlCol="0" anchor="ctr"/>
          <a:lstStyle>
            <a:lvl1pPr algn="ctr">
              <a:defRPr sz="1200">
                <a:solidFill>
                  <a:schemeClr val="tx1"/>
                </a:solidFill>
              </a:defRPr>
            </a:lvl1pPr>
          </a:lstStyle>
          <a:p>
            <a:r>
              <a:rPr lang="en-US"/>
              <a:t>Medicare Getting Started</a:t>
            </a:r>
          </a:p>
        </p:txBody>
      </p:sp>
      <p:sp>
        <p:nvSpPr>
          <p:cNvPr id="16" name="Slide Number Placeholder 5"/>
          <p:cNvSpPr>
            <a:spLocks noGrp="1"/>
          </p:cNvSpPr>
          <p:nvPr>
            <p:ph type="sldNum" sz="quarter" idx="4"/>
          </p:nvPr>
        </p:nvSpPr>
        <p:spPr>
          <a:xfrm>
            <a:off x="8737600" y="6340476"/>
            <a:ext cx="2844800" cy="365125"/>
          </a:xfrm>
          <a:prstGeom prst="rect">
            <a:avLst/>
          </a:prstGeom>
        </p:spPr>
        <p:txBody>
          <a:bodyPr vert="horz" lIns="91440" tIns="45720" rIns="91440" bIns="45720" rtlCol="0" anchor="ctr"/>
          <a:lstStyle>
            <a:lvl1pPr algn="r">
              <a:defRPr sz="1200">
                <a:solidFill>
                  <a:schemeClr val="tx1"/>
                </a:solidFill>
              </a:defRPr>
            </a:lvl1pPr>
          </a:lstStyle>
          <a:p>
            <a:fld id="{78C0CC3C-85F1-4D86-9B70-8D9F8B17F046}" type="slidenum">
              <a:rPr lang="en-US" smtClean="0"/>
              <a:pPr/>
              <a:t>‹#›</a:t>
            </a:fld>
            <a:endParaRPr lang="en-US"/>
          </a:p>
        </p:txBody>
      </p:sp>
    </p:spTree>
    <p:extLst>
      <p:ext uri="{BB962C8B-B14F-4D97-AF65-F5344CB8AC3E}">
        <p14:creationId xmlns:p14="http://schemas.microsoft.com/office/powerpoint/2010/main" val="2772035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05/01/2014</a:t>
            </a:r>
          </a:p>
        </p:txBody>
      </p:sp>
      <p:sp>
        <p:nvSpPr>
          <p:cNvPr id="3" name="Footer Placeholder 2"/>
          <p:cNvSpPr>
            <a:spLocks noGrp="1"/>
          </p:cNvSpPr>
          <p:nvPr>
            <p:ph type="ftr" sz="quarter" idx="11"/>
          </p:nvPr>
        </p:nvSpPr>
        <p:spPr/>
        <p:txBody>
          <a:bodyPr/>
          <a:lstStyle/>
          <a:p>
            <a:r>
              <a:rPr lang="en-US"/>
              <a:t>Medicare Getting Started</a:t>
            </a:r>
          </a:p>
        </p:txBody>
      </p:sp>
      <p:sp>
        <p:nvSpPr>
          <p:cNvPr id="4" name="Slide Number Placeholder 3"/>
          <p:cNvSpPr>
            <a:spLocks noGrp="1"/>
          </p:cNvSpPr>
          <p:nvPr>
            <p:ph type="sldNum" sz="quarter" idx="12"/>
          </p:nvPr>
        </p:nvSpPr>
        <p:spPr/>
        <p:txBody>
          <a:bodyPr/>
          <a:lstStyle/>
          <a:p>
            <a:fld id="{78C0CC3C-85F1-4D86-9B70-8D9F8B17F046}" type="slidenum">
              <a:rPr lang="en-US" smtClean="0"/>
              <a:pPr/>
              <a:t>‹#›</a:t>
            </a:fld>
            <a:endParaRPr lang="en-US"/>
          </a:p>
        </p:txBody>
      </p:sp>
    </p:spTree>
    <p:extLst>
      <p:ext uri="{BB962C8B-B14F-4D97-AF65-F5344CB8AC3E}">
        <p14:creationId xmlns:p14="http://schemas.microsoft.com/office/powerpoint/2010/main" val="34524039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660400" y="1600201"/>
            <a:ext cx="10972800" cy="4297363"/>
          </a:xfrm>
        </p:spPr>
        <p:txBody>
          <a:bodyPr/>
          <a:lstStyle>
            <a:lvl4pPr marL="1005840" indent="-228600">
              <a:buFont typeface="Courier New" panose="02070309020205020404"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Placeholder 8"/>
          <p:cNvSpPr>
            <a:spLocks noGrp="1"/>
          </p:cNvSpPr>
          <p:nvPr>
            <p:ph type="title"/>
          </p:nvPr>
        </p:nvSpPr>
        <p:spPr>
          <a:xfrm>
            <a:off x="0" y="0"/>
            <a:ext cx="12192000" cy="12192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p>
            <a:r>
              <a:rPr lang="en-US"/>
              <a:t>Click to edit Master title style</a:t>
            </a:r>
          </a:p>
        </p:txBody>
      </p:sp>
      <p:sp>
        <p:nvSpPr>
          <p:cNvPr id="4" name="Rectangle 5"/>
          <p:cNvSpPr>
            <a:spLocks noGrp="1" noChangeArrowheads="1"/>
          </p:cNvSpPr>
          <p:nvPr>
            <p:ph type="sldNum" sz="quarter" idx="10"/>
          </p:nvPr>
        </p:nvSpPr>
        <p:spPr>
          <a:xfrm>
            <a:off x="8737600" y="6340476"/>
            <a:ext cx="2844800" cy="517525"/>
          </a:xfrm>
          <a:ln/>
        </p:spPr>
        <p:txBody>
          <a:bodyPr/>
          <a:lstStyle>
            <a:lvl1pPr algn="r" rtl="0" fontAlgn="base">
              <a:spcBef>
                <a:spcPct val="0"/>
              </a:spcBef>
              <a:spcAft>
                <a:spcPct val="0"/>
              </a:spcAft>
              <a:defRPr lang="en-US" sz="1200" kern="1200" smtClean="0">
                <a:solidFill>
                  <a:schemeClr val="tx1"/>
                </a:solidFill>
                <a:latin typeface="+mn-lt"/>
                <a:ea typeface="ＭＳ Ｐゴシック"/>
                <a:cs typeface="ＭＳ Ｐゴシック"/>
              </a:defRPr>
            </a:lvl1pPr>
          </a:lstStyle>
          <a:p>
            <a:pPr>
              <a:defRPr/>
            </a:pPr>
            <a:fld id="{FB96A6F3-21FB-4D68-B526-5404B4C85F47}" type="slidenum">
              <a:rPr lang="en-US" smtClean="0"/>
              <a:pPr>
                <a:defRPr/>
              </a:pPr>
              <a:t>‹#›</a:t>
            </a:fld>
            <a:endParaRPr lang="en-US"/>
          </a:p>
        </p:txBody>
      </p:sp>
      <p:sp>
        <p:nvSpPr>
          <p:cNvPr id="5" name="Date Placeholder 3"/>
          <p:cNvSpPr txBox="1">
            <a:spLocks/>
          </p:cNvSpPr>
          <p:nvPr userDrawn="1"/>
        </p:nvSpPr>
        <p:spPr>
          <a:xfrm>
            <a:off x="609600" y="6293178"/>
            <a:ext cx="2844800" cy="517525"/>
          </a:xfrm>
          <a:prstGeom prst="rect">
            <a:avLst/>
          </a:prstGeom>
        </p:spPr>
        <p:txBody>
          <a:bodyPr vert="horz" lIns="91440" tIns="45720" rIns="91440" bIns="45720" rtlCol="0" anchor="ctr"/>
          <a:lstStyle>
            <a:defPPr>
              <a:defRPr lang="en-US"/>
            </a:defPPr>
            <a:lvl1pPr algn="l" rtl="0" fontAlgn="base">
              <a:spcBef>
                <a:spcPct val="0"/>
              </a:spcBef>
              <a:spcAft>
                <a:spcPct val="0"/>
              </a:spcAft>
              <a:defRPr sz="1000"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kern="1200">
                <a:solidFill>
                  <a:schemeClr val="tx1"/>
                </a:solidFill>
                <a:latin typeface="Arial" pitchFamily="34" charset="0"/>
                <a:ea typeface="ＭＳ Ｐゴシック"/>
                <a:cs typeface="ＭＳ Ｐゴシック"/>
              </a:defRPr>
            </a:lvl5pPr>
            <a:lvl6pPr marL="2286000" algn="l" defTabSz="914400" rtl="0" eaLnBrk="1" latinLnBrk="0" hangingPunct="1">
              <a:defRPr kern="1200">
                <a:solidFill>
                  <a:schemeClr val="tx1"/>
                </a:solidFill>
                <a:latin typeface="Arial" pitchFamily="34" charset="0"/>
                <a:ea typeface="ＭＳ Ｐゴシック"/>
                <a:cs typeface="ＭＳ Ｐゴシック"/>
              </a:defRPr>
            </a:lvl6pPr>
            <a:lvl7pPr marL="2743200" algn="l" defTabSz="914400" rtl="0" eaLnBrk="1" latinLnBrk="0" hangingPunct="1">
              <a:defRPr kern="1200">
                <a:solidFill>
                  <a:schemeClr val="tx1"/>
                </a:solidFill>
                <a:latin typeface="Arial" pitchFamily="34" charset="0"/>
                <a:ea typeface="ＭＳ Ｐゴシック"/>
                <a:cs typeface="ＭＳ Ｐゴシック"/>
              </a:defRPr>
            </a:lvl7pPr>
            <a:lvl8pPr marL="3200400" algn="l" defTabSz="914400" rtl="0" eaLnBrk="1" latinLnBrk="0" hangingPunct="1">
              <a:defRPr kern="1200">
                <a:solidFill>
                  <a:schemeClr val="tx1"/>
                </a:solidFill>
                <a:latin typeface="Arial" pitchFamily="34" charset="0"/>
                <a:ea typeface="ＭＳ Ｐゴシック"/>
                <a:cs typeface="ＭＳ Ｐゴシック"/>
              </a:defRPr>
            </a:lvl8pPr>
            <a:lvl9pPr marL="3657600" algn="l" defTabSz="914400" rtl="0" eaLnBrk="1" latinLnBrk="0" hangingPunct="1">
              <a:defRPr kern="1200">
                <a:solidFill>
                  <a:schemeClr val="tx1"/>
                </a:solidFill>
                <a:latin typeface="Arial" pitchFamily="34" charset="0"/>
                <a:ea typeface="ＭＳ Ｐゴシック"/>
                <a:cs typeface="ＭＳ Ｐゴシック"/>
              </a:defRPr>
            </a:lvl9pPr>
          </a:lstStyle>
          <a:p>
            <a:pPr>
              <a:defRPr/>
            </a:pPr>
            <a:r>
              <a:rPr lang="en-US" sz="1200">
                <a:latin typeface="+mn-lt"/>
              </a:rPr>
              <a:t>05/01/2014</a:t>
            </a:r>
          </a:p>
        </p:txBody>
      </p:sp>
    </p:spTree>
    <p:extLst>
      <p:ext uri="{BB962C8B-B14F-4D97-AF65-F5344CB8AC3E}">
        <p14:creationId xmlns:p14="http://schemas.microsoft.com/office/powerpoint/2010/main" val="21582867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heck Your Knowledge">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txBox="1">
            <a:spLocks/>
          </p:cNvSpPr>
          <p:nvPr userDrawn="1"/>
        </p:nvSpPr>
        <p:spPr>
          <a:xfrm>
            <a:off x="7008" y="3291"/>
            <a:ext cx="12192000" cy="11430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lvl1pPr indent="0" algn="ctr" defTabSz="914400" rtl="0" eaLnBrk="1" latinLnBrk="0" hangingPunct="1">
              <a:spcBef>
                <a:spcPts val="0"/>
              </a:spcBef>
              <a:buNone/>
              <a:defRPr sz="4400" b="1" kern="1200">
                <a:solidFill>
                  <a:schemeClr val="tx1"/>
                </a:solidFill>
                <a:latin typeface="+mj-lt"/>
                <a:ea typeface="+mj-ea"/>
                <a:cs typeface="+mj-cs"/>
              </a:defRPr>
            </a:lvl1pPr>
          </a:lstStyle>
          <a:p>
            <a:pPr>
              <a:defRPr/>
            </a:pPr>
            <a:endParaRPr lang="en-US" sz="3600">
              <a:solidFill>
                <a:sysClr val="windowText" lastClr="000000"/>
              </a:solidFill>
            </a:endParaRPr>
          </a:p>
        </p:txBody>
      </p:sp>
      <p:sp>
        <p:nvSpPr>
          <p:cNvPr id="11" name="Title Placeholder 1"/>
          <p:cNvSpPr>
            <a:spLocks noGrp="1"/>
          </p:cNvSpPr>
          <p:nvPr>
            <p:ph type="title"/>
          </p:nvPr>
        </p:nvSpPr>
        <p:spPr>
          <a:xfrm>
            <a:off x="770757" y="35197"/>
            <a:ext cx="10972800" cy="1069430"/>
          </a:xfrm>
          <a:prstGeom prst="rect">
            <a:avLst/>
          </a:prstGeom>
        </p:spPr>
        <p:txBody>
          <a:bodyPr vert="horz" lIns="91440" tIns="45720" rIns="91440" bIns="45720" rtlCol="0" anchor="ctr">
            <a:normAutofit/>
          </a:bodyPr>
          <a:lstStyle>
            <a:lvl1pPr>
              <a:defRPr sz="3600" b="1"/>
            </a:lvl1pPr>
          </a:lstStyle>
          <a:p>
            <a:r>
              <a:rPr lang="en-US"/>
              <a:t>Click to edit Master title</a:t>
            </a:r>
          </a:p>
        </p:txBody>
      </p:sp>
      <p:sp>
        <p:nvSpPr>
          <p:cNvPr id="8" name="Date Placeholder 1"/>
          <p:cNvSpPr>
            <a:spLocks noGrp="1"/>
          </p:cNvSpPr>
          <p:nvPr>
            <p:ph type="dt" sz="half" idx="10"/>
          </p:nvPr>
        </p:nvSpPr>
        <p:spPr>
          <a:xfrm>
            <a:off x="609600" y="6340476"/>
            <a:ext cx="2844800" cy="365125"/>
          </a:xfrm>
          <a:prstGeom prst="rect">
            <a:avLst/>
          </a:prstGeom>
        </p:spPr>
        <p:txBody>
          <a:bodyPr/>
          <a:lstStyle>
            <a:lvl1pPr>
              <a:defRPr sz="1200">
                <a:latin typeface="+mn-lt"/>
              </a:defRPr>
            </a:lvl1pPr>
          </a:lstStyle>
          <a:p>
            <a:r>
              <a:rPr lang="en-US">
                <a:solidFill>
                  <a:prstClr val="black"/>
                </a:solidFill>
              </a:rPr>
              <a:t>05/01/2014</a:t>
            </a:r>
          </a:p>
        </p:txBody>
      </p:sp>
      <p:sp>
        <p:nvSpPr>
          <p:cNvPr id="9" name="Footer Placeholder 2"/>
          <p:cNvSpPr>
            <a:spLocks noGrp="1"/>
          </p:cNvSpPr>
          <p:nvPr>
            <p:ph type="ftr" sz="quarter" idx="11"/>
          </p:nvPr>
        </p:nvSpPr>
        <p:spPr>
          <a:xfrm>
            <a:off x="3454400" y="6340476"/>
            <a:ext cx="5283200" cy="365125"/>
          </a:xfrm>
          <a:prstGeom prst="rect">
            <a:avLst/>
          </a:prstGeom>
        </p:spPr>
        <p:txBody>
          <a:bodyPr/>
          <a:lstStyle>
            <a:lvl1pPr algn="ctr">
              <a:defRPr sz="1200">
                <a:latin typeface="+mn-lt"/>
              </a:defRPr>
            </a:lvl1pPr>
          </a:lstStyle>
          <a:p>
            <a:r>
              <a:rPr lang="en-US">
                <a:solidFill>
                  <a:prstClr val="black"/>
                </a:solidFill>
              </a:rPr>
              <a:t>Medicare Advantage Plans and Other Medicare Plans</a:t>
            </a:r>
          </a:p>
        </p:txBody>
      </p:sp>
      <p:sp>
        <p:nvSpPr>
          <p:cNvPr id="10" name="Slide Number Placeholder 3"/>
          <p:cNvSpPr>
            <a:spLocks noGrp="1"/>
          </p:cNvSpPr>
          <p:nvPr>
            <p:ph type="sldNum" sz="quarter" idx="12"/>
          </p:nvPr>
        </p:nvSpPr>
        <p:spPr>
          <a:xfrm>
            <a:off x="8737600" y="6340476"/>
            <a:ext cx="2844800" cy="365125"/>
          </a:xfrm>
          <a:prstGeom prst="rect">
            <a:avLst/>
          </a:prstGeom>
        </p:spPr>
        <p:txBody>
          <a:bodyPr/>
          <a:lstStyle>
            <a:lvl1pPr algn="r">
              <a:defRPr sz="1200">
                <a:latin typeface="+mn-lt"/>
              </a:defRPr>
            </a:lvl1pPr>
          </a:lstStyle>
          <a:p>
            <a:fld id="{78C0CC3C-85F1-4D86-9B70-8D9F8B17F04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941224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lvl1pPr>
              <a:defRPr baseline="0"/>
            </a:lvl1pPr>
          </a:lstStyle>
          <a:p>
            <a:r>
              <a:rPr lang="en-US"/>
              <a:t>Click to edit Master title style</a:t>
            </a:r>
          </a:p>
        </p:txBody>
      </p:sp>
      <p:sp>
        <p:nvSpPr>
          <p:cNvPr id="3" name="Content Placeholder 2"/>
          <p:cNvSpPr>
            <a:spLocks noGrp="1"/>
          </p:cNvSpPr>
          <p:nvPr>
            <p:ph idx="1"/>
          </p:nvPr>
        </p:nvSpPr>
        <p:spPr>
          <a:xfrm>
            <a:off x="1981200" y="1371600"/>
            <a:ext cx="8229600" cy="4754563"/>
          </a:xfrm>
        </p:spPr>
        <p:txBody>
          <a:bodyPr/>
          <a:lstStyle>
            <a:lvl1pPr>
              <a:spcBef>
                <a:spcPts val="600"/>
              </a:spcBef>
              <a:defRPr sz="3200"/>
            </a:lvl1pPr>
            <a:lvl2pPr>
              <a:spcBef>
                <a:spcPts val="600"/>
              </a:spcBef>
              <a:defRPr sz="2800"/>
            </a:lvl2pPr>
            <a:lvl3pPr>
              <a:spcBef>
                <a:spcPts val="600"/>
              </a:spcBef>
              <a:defRPr sz="2800"/>
            </a:lvl3pPr>
            <a:lvl4pPr>
              <a:spcBef>
                <a:spcPts val="600"/>
              </a:spcBef>
              <a:defRPr sz="2800"/>
            </a:lvl4pPr>
            <a:lvl5pPr>
              <a:spcBef>
                <a:spcPts val="600"/>
              </a:spcBef>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3"/>
          <p:cNvSpPr>
            <a:spLocks noGrp="1"/>
          </p:cNvSpPr>
          <p:nvPr>
            <p:ph type="dt" sz="half" idx="2"/>
          </p:nvPr>
        </p:nvSpPr>
        <p:spPr>
          <a:xfrm>
            <a:off x="1981200" y="6340475"/>
            <a:ext cx="2133600" cy="365125"/>
          </a:xfrm>
          <a:prstGeom prst="rect">
            <a:avLst/>
          </a:prstGeom>
        </p:spPr>
        <p:txBody>
          <a:bodyPr vert="horz" lIns="91440" tIns="45720" rIns="91440" bIns="45720" rtlCol="0" anchor="ctr"/>
          <a:lstStyle>
            <a:lvl1pPr algn="l">
              <a:defRPr sz="1200">
                <a:solidFill>
                  <a:schemeClr val="tx1"/>
                </a:solidFill>
              </a:defRPr>
            </a:lvl1pPr>
          </a:lstStyle>
          <a:p>
            <a:r>
              <a:rPr lang="en-US"/>
              <a:t>05/01/2014</a:t>
            </a:r>
          </a:p>
        </p:txBody>
      </p:sp>
      <p:sp>
        <p:nvSpPr>
          <p:cNvPr id="15" name="Footer Placeholder 4"/>
          <p:cNvSpPr>
            <a:spLocks noGrp="1"/>
          </p:cNvSpPr>
          <p:nvPr>
            <p:ph type="ftr" sz="quarter" idx="3"/>
          </p:nvPr>
        </p:nvSpPr>
        <p:spPr>
          <a:xfrm>
            <a:off x="4648200" y="6340475"/>
            <a:ext cx="2895600" cy="365125"/>
          </a:xfrm>
          <a:prstGeom prst="rect">
            <a:avLst/>
          </a:prstGeom>
        </p:spPr>
        <p:txBody>
          <a:bodyPr vert="horz" lIns="91440" tIns="45720" rIns="91440" bIns="45720" rtlCol="0" anchor="ctr"/>
          <a:lstStyle>
            <a:lvl1pPr algn="ctr">
              <a:defRPr sz="1200">
                <a:solidFill>
                  <a:schemeClr val="tx1"/>
                </a:solidFill>
              </a:defRPr>
            </a:lvl1pPr>
          </a:lstStyle>
          <a:p>
            <a:r>
              <a:rPr lang="en-US"/>
              <a:t>Medicare Getting Started</a:t>
            </a:r>
          </a:p>
        </p:txBody>
      </p:sp>
      <p:sp>
        <p:nvSpPr>
          <p:cNvPr id="16" name="Slide Number Placeholder 5"/>
          <p:cNvSpPr>
            <a:spLocks noGrp="1"/>
          </p:cNvSpPr>
          <p:nvPr>
            <p:ph type="sldNum" sz="quarter" idx="4"/>
          </p:nvPr>
        </p:nvSpPr>
        <p:spPr>
          <a:xfrm>
            <a:off x="8077200" y="6340475"/>
            <a:ext cx="2133600" cy="365125"/>
          </a:xfrm>
          <a:prstGeom prst="rect">
            <a:avLst/>
          </a:prstGeom>
        </p:spPr>
        <p:txBody>
          <a:bodyPr vert="horz" lIns="91440" tIns="45720" rIns="91440" bIns="45720" rtlCol="0" anchor="ctr"/>
          <a:lstStyle>
            <a:lvl1pPr algn="r">
              <a:defRPr sz="1200">
                <a:solidFill>
                  <a:schemeClr val="tx1"/>
                </a:solidFill>
              </a:defRPr>
            </a:lvl1pPr>
          </a:lstStyle>
          <a:p>
            <a:fld id="{78C0CC3C-85F1-4D86-9B70-8D9F8B17F046}" type="slidenum">
              <a:rPr lang="en-US" smtClean="0"/>
              <a:pPr/>
              <a:t>‹#›</a:t>
            </a:fld>
            <a:endParaRPr lang="en-US"/>
          </a:p>
        </p:txBody>
      </p:sp>
    </p:spTree>
    <p:extLst>
      <p:ext uri="{BB962C8B-B14F-4D97-AF65-F5344CB8AC3E}">
        <p14:creationId xmlns:p14="http://schemas.microsoft.com/office/powerpoint/2010/main" val="2088822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05/01/2014</a:t>
            </a:r>
          </a:p>
        </p:txBody>
      </p:sp>
      <p:sp>
        <p:nvSpPr>
          <p:cNvPr id="3" name="Footer Placeholder 2"/>
          <p:cNvSpPr>
            <a:spLocks noGrp="1"/>
          </p:cNvSpPr>
          <p:nvPr>
            <p:ph type="ftr" sz="quarter" idx="11"/>
          </p:nvPr>
        </p:nvSpPr>
        <p:spPr/>
        <p:txBody>
          <a:bodyPr/>
          <a:lstStyle/>
          <a:p>
            <a:r>
              <a:rPr lang="en-US"/>
              <a:t>Medicare Getting Started</a:t>
            </a:r>
          </a:p>
        </p:txBody>
      </p:sp>
      <p:sp>
        <p:nvSpPr>
          <p:cNvPr id="4" name="Slide Number Placeholder 3"/>
          <p:cNvSpPr>
            <a:spLocks noGrp="1"/>
          </p:cNvSpPr>
          <p:nvPr>
            <p:ph type="sldNum" sz="quarter" idx="12"/>
          </p:nvPr>
        </p:nvSpPr>
        <p:spPr/>
        <p:txBody>
          <a:bodyPr/>
          <a:lstStyle/>
          <a:p>
            <a:fld id="{78C0CC3C-85F1-4D86-9B70-8D9F8B17F046}" type="slidenum">
              <a:rPr lang="en-US" smtClean="0"/>
              <a:pPr/>
              <a:t>‹#›</a:t>
            </a:fld>
            <a:endParaRPr lang="en-US"/>
          </a:p>
        </p:txBody>
      </p:sp>
    </p:spTree>
    <p:extLst>
      <p:ext uri="{BB962C8B-B14F-4D97-AF65-F5344CB8AC3E}">
        <p14:creationId xmlns:p14="http://schemas.microsoft.com/office/powerpoint/2010/main" val="39985647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CMS content2">
    <p:spTree>
      <p:nvGrpSpPr>
        <p:cNvPr id="1" name=""/>
        <p:cNvGrpSpPr/>
        <p:nvPr/>
      </p:nvGrpSpPr>
      <p:grpSpPr>
        <a:xfrm>
          <a:off x="0" y="0"/>
          <a:ext cx="0" cy="0"/>
          <a:chOff x="0" y="0"/>
          <a:chExt cx="0" cy="0"/>
        </a:xfrm>
      </p:grpSpPr>
      <p:sp>
        <p:nvSpPr>
          <p:cNvPr id="6" name="Content Placeholder 2"/>
          <p:cNvSpPr>
            <a:spLocks noGrp="1"/>
          </p:cNvSpPr>
          <p:nvPr>
            <p:ph idx="1"/>
          </p:nvPr>
        </p:nvSpPr>
        <p:spPr>
          <a:xfrm>
            <a:off x="2019300" y="1600200"/>
            <a:ext cx="8229600" cy="4297363"/>
          </a:xfrm>
        </p:spPr>
        <p:txBody>
          <a:bodyPr/>
          <a:lstStyle>
            <a:lvl4pPr marL="1005840" indent="-228600">
              <a:buFont typeface="Courier New" panose="02070309020205020404" pitchFamily="49" charset="0"/>
              <a:buChar char="o"/>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Placeholder 8"/>
          <p:cNvSpPr>
            <a:spLocks noGrp="1"/>
          </p:cNvSpPr>
          <p:nvPr>
            <p:ph type="title"/>
          </p:nvPr>
        </p:nvSpPr>
        <p:spPr>
          <a:xfrm>
            <a:off x="1524000" y="0"/>
            <a:ext cx="9144000" cy="12192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p>
            <a:r>
              <a:rPr lang="en-US"/>
              <a:t>Click to edit Master title style</a:t>
            </a:r>
          </a:p>
        </p:txBody>
      </p:sp>
      <p:sp>
        <p:nvSpPr>
          <p:cNvPr id="4" name="Rectangle 5"/>
          <p:cNvSpPr>
            <a:spLocks noGrp="1" noChangeArrowheads="1"/>
          </p:cNvSpPr>
          <p:nvPr>
            <p:ph type="sldNum" sz="quarter" idx="10"/>
          </p:nvPr>
        </p:nvSpPr>
        <p:spPr>
          <a:xfrm>
            <a:off x="8077200" y="6340475"/>
            <a:ext cx="2133600" cy="517525"/>
          </a:xfrm>
          <a:ln/>
        </p:spPr>
        <p:txBody>
          <a:bodyPr/>
          <a:lstStyle>
            <a:lvl1pPr algn="r" rtl="0" fontAlgn="base">
              <a:spcBef>
                <a:spcPct val="0"/>
              </a:spcBef>
              <a:spcAft>
                <a:spcPct val="0"/>
              </a:spcAft>
              <a:defRPr lang="en-US" sz="1200" kern="1200" smtClean="0">
                <a:solidFill>
                  <a:schemeClr val="tx1"/>
                </a:solidFill>
                <a:latin typeface="+mn-lt"/>
                <a:ea typeface="ＭＳ Ｐゴシック"/>
                <a:cs typeface="ＭＳ Ｐゴシック"/>
              </a:defRPr>
            </a:lvl1pPr>
          </a:lstStyle>
          <a:p>
            <a:pPr>
              <a:defRPr/>
            </a:pPr>
            <a:fld id="{FB96A6F3-21FB-4D68-B526-5404B4C85F47}" type="slidenum">
              <a:rPr lang="en-US" smtClean="0"/>
              <a:pPr>
                <a:defRPr/>
              </a:pPr>
              <a:t>‹#›</a:t>
            </a:fld>
            <a:endParaRPr lang="en-US"/>
          </a:p>
        </p:txBody>
      </p:sp>
      <p:sp>
        <p:nvSpPr>
          <p:cNvPr id="5" name="Date Placeholder 3"/>
          <p:cNvSpPr txBox="1">
            <a:spLocks/>
          </p:cNvSpPr>
          <p:nvPr userDrawn="1"/>
        </p:nvSpPr>
        <p:spPr>
          <a:xfrm>
            <a:off x="1981200" y="6293177"/>
            <a:ext cx="2133600" cy="517525"/>
          </a:xfrm>
          <a:prstGeom prst="rect">
            <a:avLst/>
          </a:prstGeom>
        </p:spPr>
        <p:txBody>
          <a:bodyPr vert="horz" lIns="91440" tIns="45720" rIns="91440" bIns="45720" rtlCol="0" anchor="ctr"/>
          <a:lstStyle>
            <a:defPPr>
              <a:defRPr lang="en-US"/>
            </a:defPPr>
            <a:lvl1pPr algn="l" rtl="0" fontAlgn="base">
              <a:spcBef>
                <a:spcPct val="0"/>
              </a:spcBef>
              <a:spcAft>
                <a:spcPct val="0"/>
              </a:spcAft>
              <a:defRPr sz="1000"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kern="1200">
                <a:solidFill>
                  <a:schemeClr val="tx1"/>
                </a:solidFill>
                <a:latin typeface="Arial" pitchFamily="34" charset="0"/>
                <a:ea typeface="ＭＳ Ｐゴシック"/>
                <a:cs typeface="ＭＳ Ｐゴシック"/>
              </a:defRPr>
            </a:lvl5pPr>
            <a:lvl6pPr marL="2286000" algn="l" defTabSz="914400" rtl="0" eaLnBrk="1" latinLnBrk="0" hangingPunct="1">
              <a:defRPr kern="1200">
                <a:solidFill>
                  <a:schemeClr val="tx1"/>
                </a:solidFill>
                <a:latin typeface="Arial" pitchFamily="34" charset="0"/>
                <a:ea typeface="ＭＳ Ｐゴシック"/>
                <a:cs typeface="ＭＳ Ｐゴシック"/>
              </a:defRPr>
            </a:lvl6pPr>
            <a:lvl7pPr marL="2743200" algn="l" defTabSz="914400" rtl="0" eaLnBrk="1" latinLnBrk="0" hangingPunct="1">
              <a:defRPr kern="1200">
                <a:solidFill>
                  <a:schemeClr val="tx1"/>
                </a:solidFill>
                <a:latin typeface="Arial" pitchFamily="34" charset="0"/>
                <a:ea typeface="ＭＳ Ｐゴシック"/>
                <a:cs typeface="ＭＳ Ｐゴシック"/>
              </a:defRPr>
            </a:lvl7pPr>
            <a:lvl8pPr marL="3200400" algn="l" defTabSz="914400" rtl="0" eaLnBrk="1" latinLnBrk="0" hangingPunct="1">
              <a:defRPr kern="1200">
                <a:solidFill>
                  <a:schemeClr val="tx1"/>
                </a:solidFill>
                <a:latin typeface="Arial" pitchFamily="34" charset="0"/>
                <a:ea typeface="ＭＳ Ｐゴシック"/>
                <a:cs typeface="ＭＳ Ｐゴシック"/>
              </a:defRPr>
            </a:lvl8pPr>
            <a:lvl9pPr marL="3657600" algn="l" defTabSz="914400" rtl="0" eaLnBrk="1" latinLnBrk="0" hangingPunct="1">
              <a:defRPr kern="1200">
                <a:solidFill>
                  <a:schemeClr val="tx1"/>
                </a:solidFill>
                <a:latin typeface="Arial" pitchFamily="34" charset="0"/>
                <a:ea typeface="ＭＳ Ｐゴシック"/>
                <a:cs typeface="ＭＳ Ｐゴシック"/>
              </a:defRPr>
            </a:lvl9pPr>
          </a:lstStyle>
          <a:p>
            <a:pPr>
              <a:defRPr/>
            </a:pPr>
            <a:r>
              <a:rPr lang="en-US" sz="1200">
                <a:latin typeface="+mn-lt"/>
              </a:rPr>
              <a:t>05/01/2014</a:t>
            </a:r>
          </a:p>
        </p:txBody>
      </p:sp>
    </p:spTree>
    <p:extLst>
      <p:ext uri="{BB962C8B-B14F-4D97-AF65-F5344CB8AC3E}">
        <p14:creationId xmlns:p14="http://schemas.microsoft.com/office/powerpoint/2010/main" val="255532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heck Your Knowledge">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txBox="1">
            <a:spLocks/>
          </p:cNvSpPr>
          <p:nvPr userDrawn="1"/>
        </p:nvSpPr>
        <p:spPr>
          <a:xfrm>
            <a:off x="1529256" y="3291"/>
            <a:ext cx="9144000" cy="1143000"/>
          </a:xfrm>
          <a:prstGeom prst="rect">
            <a:avLst/>
          </a:prstGeom>
          <a:solidFill>
            <a:srgbClr val="FFD004"/>
          </a:solidFill>
          <a:effectLst>
            <a:outerShdw dist="76200" dir="5640000" algn="tl" rotWithShape="0">
              <a:srgbClr val="084A9C"/>
            </a:outerShdw>
          </a:effectLst>
        </p:spPr>
        <p:txBody>
          <a:bodyPr vert="horz" lIns="91440" tIns="45720" rIns="91440" bIns="45720" rtlCol="0" anchor="ctr">
            <a:noAutofit/>
          </a:bodyPr>
          <a:lstStyle>
            <a:lvl1pPr indent="0" algn="ctr" defTabSz="914400" rtl="0" eaLnBrk="1" latinLnBrk="0" hangingPunct="1">
              <a:spcBef>
                <a:spcPts val="0"/>
              </a:spcBef>
              <a:buNone/>
              <a:defRPr sz="4400" b="1" kern="1200">
                <a:solidFill>
                  <a:schemeClr val="tx1"/>
                </a:solidFill>
                <a:latin typeface="+mj-lt"/>
                <a:ea typeface="+mj-ea"/>
                <a:cs typeface="+mj-cs"/>
              </a:defRPr>
            </a:lvl1pPr>
          </a:lstStyle>
          <a:p>
            <a:pPr>
              <a:defRPr/>
            </a:pPr>
            <a:endParaRPr lang="en-US" sz="3600">
              <a:solidFill>
                <a:sysClr val="windowText" lastClr="000000"/>
              </a:solidFill>
            </a:endParaRPr>
          </a:p>
        </p:txBody>
      </p:sp>
      <p:sp>
        <p:nvSpPr>
          <p:cNvPr id="11" name="Title Placeholder 1"/>
          <p:cNvSpPr>
            <a:spLocks noGrp="1"/>
          </p:cNvSpPr>
          <p:nvPr>
            <p:ph type="title"/>
          </p:nvPr>
        </p:nvSpPr>
        <p:spPr>
          <a:xfrm>
            <a:off x="2102068" y="35197"/>
            <a:ext cx="8229600" cy="1069430"/>
          </a:xfrm>
          <a:prstGeom prst="rect">
            <a:avLst/>
          </a:prstGeom>
        </p:spPr>
        <p:txBody>
          <a:bodyPr vert="horz" lIns="91440" tIns="45720" rIns="91440" bIns="45720" rtlCol="0" anchor="ctr">
            <a:normAutofit/>
          </a:bodyPr>
          <a:lstStyle>
            <a:lvl1pPr>
              <a:defRPr sz="3600" b="1"/>
            </a:lvl1pPr>
          </a:lstStyle>
          <a:p>
            <a:r>
              <a:rPr lang="en-US"/>
              <a:t>Click to edit Master title</a:t>
            </a:r>
          </a:p>
        </p:txBody>
      </p:sp>
      <p:sp>
        <p:nvSpPr>
          <p:cNvPr id="8" name="Date Placeholder 1"/>
          <p:cNvSpPr>
            <a:spLocks noGrp="1"/>
          </p:cNvSpPr>
          <p:nvPr>
            <p:ph type="dt" sz="half" idx="10"/>
          </p:nvPr>
        </p:nvSpPr>
        <p:spPr>
          <a:xfrm>
            <a:off x="1981200" y="6340475"/>
            <a:ext cx="2133600" cy="365125"/>
          </a:xfrm>
          <a:prstGeom prst="rect">
            <a:avLst/>
          </a:prstGeom>
        </p:spPr>
        <p:txBody>
          <a:bodyPr/>
          <a:lstStyle>
            <a:lvl1pPr>
              <a:defRPr sz="1200">
                <a:latin typeface="+mn-lt"/>
              </a:defRPr>
            </a:lvl1pPr>
          </a:lstStyle>
          <a:p>
            <a:r>
              <a:rPr lang="en-US">
                <a:solidFill>
                  <a:prstClr val="black"/>
                </a:solidFill>
              </a:rPr>
              <a:t>05/01/2014</a:t>
            </a:r>
          </a:p>
        </p:txBody>
      </p:sp>
      <p:sp>
        <p:nvSpPr>
          <p:cNvPr id="9" name="Footer Placeholder 2"/>
          <p:cNvSpPr>
            <a:spLocks noGrp="1"/>
          </p:cNvSpPr>
          <p:nvPr>
            <p:ph type="ftr" sz="quarter" idx="11"/>
          </p:nvPr>
        </p:nvSpPr>
        <p:spPr>
          <a:xfrm>
            <a:off x="4114800" y="6340475"/>
            <a:ext cx="3962400" cy="365125"/>
          </a:xfrm>
          <a:prstGeom prst="rect">
            <a:avLst/>
          </a:prstGeom>
        </p:spPr>
        <p:txBody>
          <a:bodyPr/>
          <a:lstStyle>
            <a:lvl1pPr algn="ctr">
              <a:defRPr sz="1200">
                <a:latin typeface="+mn-lt"/>
              </a:defRPr>
            </a:lvl1pPr>
          </a:lstStyle>
          <a:p>
            <a:r>
              <a:rPr lang="en-US">
                <a:solidFill>
                  <a:prstClr val="black"/>
                </a:solidFill>
              </a:rPr>
              <a:t>Medicare Advantage Plans and Other Medicare Plans</a:t>
            </a:r>
          </a:p>
        </p:txBody>
      </p:sp>
      <p:sp>
        <p:nvSpPr>
          <p:cNvPr id="10" name="Slide Number Placeholder 3"/>
          <p:cNvSpPr>
            <a:spLocks noGrp="1"/>
          </p:cNvSpPr>
          <p:nvPr>
            <p:ph type="sldNum" sz="quarter" idx="12"/>
          </p:nvPr>
        </p:nvSpPr>
        <p:spPr>
          <a:xfrm>
            <a:off x="8077200" y="6340475"/>
            <a:ext cx="2133600" cy="365125"/>
          </a:xfrm>
          <a:prstGeom prst="rect">
            <a:avLst/>
          </a:prstGeom>
        </p:spPr>
        <p:txBody>
          <a:bodyPr/>
          <a:lstStyle>
            <a:lvl1pPr algn="r">
              <a:defRPr sz="1200">
                <a:latin typeface="+mn-lt"/>
              </a:defRPr>
            </a:lvl1pPr>
          </a:lstStyle>
          <a:p>
            <a:fld id="{78C0CC3C-85F1-4D86-9B70-8D9F8B17F04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75557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3.jpeg"/><Relationship Id="rId5" Type="http://schemas.openxmlformats.org/officeDocument/2006/relationships/theme" Target="../theme/theme4.xml"/><Relationship Id="rId4"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jpeg"/><Relationship Id="rId5" Type="http://schemas.openxmlformats.org/officeDocument/2006/relationships/theme" Target="../theme/theme5.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F8CC3-5531-B202-6C47-37EA494EE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2C54C9-0A95-41E0-8F3C-D5B9B7C6D6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DCD5C-EE37-E95F-5544-A6D8C7C836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A9C8BA6-EEDF-4330-BAF6-BBB2AE89AE87}" type="datetimeFigureOut">
              <a:rPr lang="en-US" smtClean="0"/>
              <a:t>9/25/2026</a:t>
            </a:fld>
            <a:endParaRPr lang="en-US"/>
          </a:p>
        </p:txBody>
      </p:sp>
      <p:sp>
        <p:nvSpPr>
          <p:cNvPr id="5" name="Footer Placeholder 4">
            <a:extLst>
              <a:ext uri="{FF2B5EF4-FFF2-40B4-BE49-F238E27FC236}">
                <a16:creationId xmlns:a16="http://schemas.microsoft.com/office/drawing/2014/main" id="{6466AFB4-E97F-B6E2-453A-E80D3CEB8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682C17-0A0C-F4DB-3FE0-8BD9FC92E5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B38D7F-6351-4B6D-8878-DAC2CAF34326}" type="slidenum">
              <a:rPr lang="en-US" smtClean="0"/>
              <a:t>‹#›</a:t>
            </a:fld>
            <a:endParaRPr lang="en-US"/>
          </a:p>
        </p:txBody>
      </p:sp>
    </p:spTree>
    <p:extLst>
      <p:ext uri="{BB962C8B-B14F-4D97-AF65-F5344CB8AC3E}">
        <p14:creationId xmlns:p14="http://schemas.microsoft.com/office/powerpoint/2010/main" val="479614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018F528-2BFE-4956-8B5C-195B9814B4EE}" type="datetimeFigureOut">
              <a:rPr lang="en-US" smtClean="0"/>
              <a:t>9/25/2026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F66386AA-05E0-4724-8001-F978ACF3AF38}" type="slidenum">
              <a:rPr lang="en-US" smtClean="0"/>
              <a:t>‹#›</a:t>
            </a:fld>
            <a:endParaRPr lang="en-US"/>
          </a:p>
        </p:txBody>
      </p:sp>
    </p:spTree>
    <p:extLst>
      <p:ext uri="{BB962C8B-B14F-4D97-AF65-F5344CB8AC3E}">
        <p14:creationId xmlns:p14="http://schemas.microsoft.com/office/powerpoint/2010/main" val="99912370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3267" y="1"/>
            <a:ext cx="12219444" cy="1140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770757" y="35197"/>
            <a:ext cx="10972800" cy="1069430"/>
          </a:xfrm>
          <a:prstGeom prst="rect">
            <a:avLst/>
          </a:prstGeom>
        </p:spPr>
        <p:txBody>
          <a:bodyPr vert="horz" lIns="91440" tIns="45720" rIns="91440" bIns="45720" rtlCol="0" anchor="ctr">
            <a:normAutofit/>
          </a:bodyPr>
          <a:lstStyle/>
          <a:p>
            <a:r>
              <a:rPr lang="en-US"/>
              <a:t>Click to edit Master title style</a:t>
            </a:r>
          </a:p>
        </p:txBody>
      </p:sp>
      <p:sp>
        <p:nvSpPr>
          <p:cNvPr id="8" name="Date Placeholder 1"/>
          <p:cNvSpPr>
            <a:spLocks noGrp="1"/>
          </p:cNvSpPr>
          <p:nvPr>
            <p:ph type="dt" sz="half" idx="2"/>
          </p:nvPr>
        </p:nvSpPr>
        <p:spPr>
          <a:xfrm>
            <a:off x="609600" y="6340476"/>
            <a:ext cx="2844800" cy="365125"/>
          </a:xfrm>
          <a:prstGeom prst="rect">
            <a:avLst/>
          </a:prstGeom>
        </p:spPr>
        <p:txBody>
          <a:bodyPr/>
          <a:lstStyle>
            <a:lvl1pPr>
              <a:defRPr sz="1000"/>
            </a:lvl1pPr>
          </a:lstStyle>
          <a:p>
            <a:r>
              <a:rPr lang="en-US">
                <a:solidFill>
                  <a:prstClr val="black"/>
                </a:solidFill>
              </a:rPr>
              <a:t>05/01/2014</a:t>
            </a:r>
          </a:p>
        </p:txBody>
      </p:sp>
      <p:sp>
        <p:nvSpPr>
          <p:cNvPr id="9" name="Footer Placeholder 2"/>
          <p:cNvSpPr>
            <a:spLocks noGrp="1"/>
          </p:cNvSpPr>
          <p:nvPr>
            <p:ph type="ftr" sz="quarter" idx="3"/>
          </p:nvPr>
        </p:nvSpPr>
        <p:spPr>
          <a:xfrm>
            <a:off x="3454400" y="6340476"/>
            <a:ext cx="5283200" cy="365125"/>
          </a:xfrm>
          <a:prstGeom prst="rect">
            <a:avLst/>
          </a:prstGeom>
        </p:spPr>
        <p:txBody>
          <a:bodyPr/>
          <a:lstStyle>
            <a:lvl1pPr>
              <a:defRPr sz="1000"/>
            </a:lvl1pPr>
          </a:lstStyle>
          <a:p>
            <a:pPr algn="ctr"/>
            <a:r>
              <a:rPr lang="en-US">
                <a:solidFill>
                  <a:prstClr val="black"/>
                </a:solidFill>
              </a:rPr>
              <a:t>Medicare Getting Started</a:t>
            </a:r>
          </a:p>
        </p:txBody>
      </p:sp>
      <p:sp>
        <p:nvSpPr>
          <p:cNvPr id="10" name="Slide Number Placeholder 3"/>
          <p:cNvSpPr>
            <a:spLocks noGrp="1"/>
          </p:cNvSpPr>
          <p:nvPr>
            <p:ph type="sldNum" sz="quarter" idx="4"/>
          </p:nvPr>
        </p:nvSpPr>
        <p:spPr>
          <a:xfrm>
            <a:off x="8737600" y="6340476"/>
            <a:ext cx="2844800" cy="365125"/>
          </a:xfrm>
          <a:prstGeom prst="rect">
            <a:avLst/>
          </a:prstGeom>
        </p:spPr>
        <p:txBody>
          <a:bodyPr/>
          <a:lstStyle>
            <a:lvl1pPr>
              <a:defRPr sz="1000"/>
            </a:lvl1pPr>
          </a:lstStyle>
          <a:p>
            <a:pPr algn="r"/>
            <a:fld id="{78C0CC3C-85F1-4D86-9B70-8D9F8B17F046}" type="slidenum">
              <a:rPr lang="en-US" smtClean="0">
                <a:solidFill>
                  <a:prstClr val="black"/>
                </a:solidFill>
              </a:rPr>
              <a:pPr algn="r"/>
              <a:t>‹#›</a:t>
            </a:fld>
            <a:endParaRPr lang="en-US">
              <a:solidFill>
                <a:prstClr val="black"/>
              </a:solidFill>
            </a:endParaRPr>
          </a:p>
        </p:txBody>
      </p:sp>
    </p:spTree>
    <p:extLst>
      <p:ext uri="{BB962C8B-B14F-4D97-AF65-F5344CB8AC3E}">
        <p14:creationId xmlns:p14="http://schemas.microsoft.com/office/powerpoint/2010/main" val="3522386854"/>
      </p:ext>
    </p:extLst>
  </p:cSld>
  <p:clrMap bg1="lt1" tx1="dk1" bg2="lt2" tx2="dk2" accent1="accent1" accent2="accent2" accent3="accent3" accent4="accent4" accent5="accent5" accent6="accent6" hlink="hlink" folHlink="folHlink"/>
  <p:sldLayoutIdLst>
    <p:sldLayoutId id="2147483679" r:id="rId1"/>
  </p:sldLayoutIdLst>
  <p:hf hdr="0"/>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8683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371601"/>
            <a:ext cx="10972800" cy="4754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40476"/>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05/01/2014</a:t>
            </a:r>
          </a:p>
        </p:txBody>
      </p:sp>
      <p:sp>
        <p:nvSpPr>
          <p:cNvPr id="5" name="Footer Placeholder 4"/>
          <p:cNvSpPr>
            <a:spLocks noGrp="1"/>
          </p:cNvSpPr>
          <p:nvPr>
            <p:ph type="ftr" sz="quarter" idx="3"/>
          </p:nvPr>
        </p:nvSpPr>
        <p:spPr>
          <a:xfrm>
            <a:off x="4165600" y="6340476"/>
            <a:ext cx="3860800" cy="365125"/>
          </a:xfrm>
          <a:prstGeom prst="rect">
            <a:avLst/>
          </a:prstGeom>
        </p:spPr>
        <p:txBody>
          <a:bodyPr vert="horz" lIns="91440" tIns="45720" rIns="91440" bIns="45720" rtlCol="0" anchor="ctr"/>
          <a:lstStyle>
            <a:lvl1pPr algn="ctr">
              <a:defRPr sz="1200">
                <a:solidFill>
                  <a:schemeClr val="tx1"/>
                </a:solidFill>
              </a:defRPr>
            </a:lvl1pPr>
          </a:lstStyle>
          <a:p>
            <a:r>
              <a:rPr lang="en-US"/>
              <a:t>Medicare Getting Started</a:t>
            </a:r>
          </a:p>
        </p:txBody>
      </p:sp>
      <p:sp>
        <p:nvSpPr>
          <p:cNvPr id="6" name="Slide Number Placeholder 5"/>
          <p:cNvSpPr>
            <a:spLocks noGrp="1"/>
          </p:cNvSpPr>
          <p:nvPr>
            <p:ph type="sldNum" sz="quarter" idx="4"/>
          </p:nvPr>
        </p:nvSpPr>
        <p:spPr>
          <a:xfrm>
            <a:off x="8737600" y="6340476"/>
            <a:ext cx="2844800" cy="365125"/>
          </a:xfrm>
          <a:prstGeom prst="rect">
            <a:avLst/>
          </a:prstGeom>
        </p:spPr>
        <p:txBody>
          <a:bodyPr vert="horz" lIns="91440" tIns="45720" rIns="91440" bIns="45720" rtlCol="0" anchor="ctr"/>
          <a:lstStyle>
            <a:lvl1pPr algn="r">
              <a:defRPr sz="1200">
                <a:solidFill>
                  <a:schemeClr val="tx1"/>
                </a:solidFill>
              </a:defRPr>
            </a:lvl1pPr>
          </a:lstStyle>
          <a:p>
            <a:fld id="{78C0CC3C-85F1-4D86-9B70-8D9F8B17F046}" type="slidenum">
              <a:rPr lang="en-US" smtClean="0"/>
              <a:pPr/>
              <a:t>‹#›</a:t>
            </a:fld>
            <a:endParaRPr lang="en-US"/>
          </a:p>
        </p:txBody>
      </p:sp>
    </p:spTree>
    <p:extLst>
      <p:ext uri="{BB962C8B-B14F-4D97-AF65-F5344CB8AC3E}">
        <p14:creationId xmlns:p14="http://schemas.microsoft.com/office/powerpoint/2010/main" val="416612576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hf hdr="0"/>
  <p:txStyles>
    <p:titleStyle>
      <a:lvl1pPr algn="ctr" defTabSz="914400" rtl="0" eaLnBrk="1" latinLnBrk="0" hangingPunct="1">
        <a:spcBef>
          <a:spcPct val="0"/>
        </a:spcBef>
        <a:buNone/>
        <a:defRPr sz="3600" b="1" i="0" u="none" kern="1200">
          <a:solidFill>
            <a:schemeClr val="tx1"/>
          </a:solidFill>
          <a:latin typeface="+mj-lt"/>
          <a:ea typeface="+mj-ea"/>
          <a:cs typeface="+mj-cs"/>
        </a:defRPr>
      </a:lvl1pPr>
    </p:titleStyle>
    <p:bodyStyle>
      <a:lvl1pPr marL="342900" indent="-342900" algn="l" defTabSz="914400" rtl="0" eaLnBrk="1" latinLnBrk="0" hangingPunct="1">
        <a:spcBef>
          <a:spcPts val="600"/>
        </a:spcBef>
        <a:buFont typeface="Wingdings" pitchFamily="2" charset="2"/>
        <a:buChar char="§"/>
        <a:defRPr sz="3200" kern="1200">
          <a:solidFill>
            <a:schemeClr val="tx1"/>
          </a:solidFill>
          <a:latin typeface="+mn-lt"/>
          <a:ea typeface="+mn-ea"/>
          <a:cs typeface="+mn-cs"/>
        </a:defRPr>
      </a:lvl1pPr>
      <a:lvl2pPr marL="640080" indent="-274320" algn="l" defTabSz="914400" rtl="0" eaLnBrk="1" latinLnBrk="0" hangingPunct="1">
        <a:spcBef>
          <a:spcPts val="600"/>
        </a:spcBef>
        <a:buFont typeface="Arial" pitchFamily="34" charset="0"/>
        <a:buChar char="•"/>
        <a:defRPr sz="2800" b="0" i="0" u="none" kern="1200">
          <a:solidFill>
            <a:schemeClr val="tx1"/>
          </a:solidFill>
          <a:latin typeface="+mn-lt"/>
          <a:ea typeface="+mn-ea"/>
          <a:cs typeface="+mn-cs"/>
        </a:defRPr>
      </a:lvl2pPr>
      <a:lvl3pPr marL="822960" indent="-228600" algn="l" defTabSz="914400" rtl="0" eaLnBrk="1" latinLnBrk="0" hangingPunct="1">
        <a:spcBef>
          <a:spcPts val="600"/>
        </a:spcBef>
        <a:buSzPct val="50000"/>
        <a:buFont typeface="Wingdings" pitchFamily="2" charset="2"/>
        <a:buChar char="q"/>
        <a:defRPr sz="2800" kern="1200">
          <a:solidFill>
            <a:schemeClr val="tx1"/>
          </a:solidFill>
          <a:latin typeface="+mn-lt"/>
          <a:ea typeface="+mn-ea"/>
          <a:cs typeface="+mn-cs"/>
        </a:defRPr>
      </a:lvl3pPr>
      <a:lvl4pPr marL="1005840" indent="-228600" algn="l" defTabSz="914400" rtl="0" eaLnBrk="1" latinLnBrk="0" hangingPunct="1">
        <a:spcBef>
          <a:spcPts val="600"/>
        </a:spcBef>
        <a:buFont typeface="Wingdings" pitchFamily="2" charset="2"/>
        <a:buChar char="§"/>
        <a:defRPr sz="2800" kern="1200">
          <a:solidFill>
            <a:schemeClr val="tx1"/>
          </a:solidFill>
          <a:latin typeface="+mn-lt"/>
          <a:ea typeface="+mn-ea"/>
          <a:cs typeface="+mn-cs"/>
        </a:defRPr>
      </a:lvl4pPr>
      <a:lvl5pPr marL="1188720" indent="-228600" algn="l" defTabSz="914400" rtl="0" eaLnBrk="1" latinLnBrk="0" hangingPunct="1">
        <a:spcBef>
          <a:spcPts val="6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1200" y="274638"/>
            <a:ext cx="8229600" cy="8683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981200" y="1371600"/>
            <a:ext cx="8229600" cy="4754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81200" y="6340475"/>
            <a:ext cx="2133600" cy="365125"/>
          </a:xfrm>
          <a:prstGeom prst="rect">
            <a:avLst/>
          </a:prstGeom>
        </p:spPr>
        <p:txBody>
          <a:bodyPr vert="horz" lIns="91440" tIns="45720" rIns="91440" bIns="45720" rtlCol="0" anchor="ctr"/>
          <a:lstStyle>
            <a:lvl1pPr algn="l">
              <a:defRPr sz="1200">
                <a:solidFill>
                  <a:schemeClr val="tx1"/>
                </a:solidFill>
              </a:defRPr>
            </a:lvl1pPr>
          </a:lstStyle>
          <a:p>
            <a:r>
              <a:rPr lang="en-US"/>
              <a:t>05/01/2014</a:t>
            </a:r>
          </a:p>
        </p:txBody>
      </p:sp>
      <p:sp>
        <p:nvSpPr>
          <p:cNvPr id="5" name="Footer Placeholder 4"/>
          <p:cNvSpPr>
            <a:spLocks noGrp="1"/>
          </p:cNvSpPr>
          <p:nvPr>
            <p:ph type="ftr" sz="quarter" idx="3"/>
          </p:nvPr>
        </p:nvSpPr>
        <p:spPr>
          <a:xfrm>
            <a:off x="4648200" y="6340475"/>
            <a:ext cx="2895600" cy="365125"/>
          </a:xfrm>
          <a:prstGeom prst="rect">
            <a:avLst/>
          </a:prstGeom>
        </p:spPr>
        <p:txBody>
          <a:bodyPr vert="horz" lIns="91440" tIns="45720" rIns="91440" bIns="45720" rtlCol="0" anchor="ctr"/>
          <a:lstStyle>
            <a:lvl1pPr algn="ctr">
              <a:defRPr sz="1200">
                <a:solidFill>
                  <a:schemeClr val="tx1"/>
                </a:solidFill>
              </a:defRPr>
            </a:lvl1pPr>
          </a:lstStyle>
          <a:p>
            <a:r>
              <a:rPr lang="en-US"/>
              <a:t>Medicare Getting Started</a:t>
            </a:r>
          </a:p>
        </p:txBody>
      </p:sp>
      <p:sp>
        <p:nvSpPr>
          <p:cNvPr id="6" name="Slide Number Placeholder 5"/>
          <p:cNvSpPr>
            <a:spLocks noGrp="1"/>
          </p:cNvSpPr>
          <p:nvPr>
            <p:ph type="sldNum" sz="quarter" idx="4"/>
          </p:nvPr>
        </p:nvSpPr>
        <p:spPr>
          <a:xfrm>
            <a:off x="8077200" y="6340475"/>
            <a:ext cx="2133600" cy="365125"/>
          </a:xfrm>
          <a:prstGeom prst="rect">
            <a:avLst/>
          </a:prstGeom>
        </p:spPr>
        <p:txBody>
          <a:bodyPr vert="horz" lIns="91440" tIns="45720" rIns="91440" bIns="45720" rtlCol="0" anchor="ctr"/>
          <a:lstStyle>
            <a:lvl1pPr algn="r">
              <a:defRPr sz="1200">
                <a:solidFill>
                  <a:schemeClr val="tx1"/>
                </a:solidFill>
              </a:defRPr>
            </a:lvl1pPr>
          </a:lstStyle>
          <a:p>
            <a:fld id="{78C0CC3C-85F1-4D86-9B70-8D9F8B17F046}" type="slidenum">
              <a:rPr lang="en-US" smtClean="0"/>
              <a:pPr/>
              <a:t>‹#›</a:t>
            </a:fld>
            <a:endParaRPr lang="en-US"/>
          </a:p>
        </p:txBody>
      </p:sp>
    </p:spTree>
    <p:extLst>
      <p:ext uri="{BB962C8B-B14F-4D97-AF65-F5344CB8AC3E}">
        <p14:creationId xmlns:p14="http://schemas.microsoft.com/office/powerpoint/2010/main" val="275810037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Lst>
  <p:hf hdr="0"/>
  <p:txStyles>
    <p:titleStyle>
      <a:lvl1pPr algn="ctr" defTabSz="914400" rtl="0" eaLnBrk="1" latinLnBrk="0" hangingPunct="1">
        <a:spcBef>
          <a:spcPct val="0"/>
        </a:spcBef>
        <a:buNone/>
        <a:defRPr sz="3600" b="1" i="0" u="none" kern="1200">
          <a:solidFill>
            <a:schemeClr val="tx1"/>
          </a:solidFill>
          <a:latin typeface="+mj-lt"/>
          <a:ea typeface="+mj-ea"/>
          <a:cs typeface="+mj-cs"/>
        </a:defRPr>
      </a:lvl1pPr>
    </p:titleStyle>
    <p:bodyStyle>
      <a:lvl1pPr marL="342900" indent="-342900" algn="l" defTabSz="914400" rtl="0" eaLnBrk="1" latinLnBrk="0" hangingPunct="1">
        <a:spcBef>
          <a:spcPts val="600"/>
        </a:spcBef>
        <a:buFont typeface="Wingdings" pitchFamily="2" charset="2"/>
        <a:buChar char="§"/>
        <a:defRPr sz="3200" kern="1200">
          <a:solidFill>
            <a:schemeClr val="tx1"/>
          </a:solidFill>
          <a:latin typeface="+mn-lt"/>
          <a:ea typeface="+mn-ea"/>
          <a:cs typeface="+mn-cs"/>
        </a:defRPr>
      </a:lvl1pPr>
      <a:lvl2pPr marL="640080" indent="-274320" algn="l" defTabSz="914400" rtl="0" eaLnBrk="1" latinLnBrk="0" hangingPunct="1">
        <a:spcBef>
          <a:spcPts val="600"/>
        </a:spcBef>
        <a:buFont typeface="Arial" pitchFamily="34" charset="0"/>
        <a:buChar char="•"/>
        <a:defRPr sz="2800" b="0" i="0" u="none" kern="1200">
          <a:solidFill>
            <a:schemeClr val="tx1"/>
          </a:solidFill>
          <a:latin typeface="+mn-lt"/>
          <a:ea typeface="+mn-ea"/>
          <a:cs typeface="+mn-cs"/>
        </a:defRPr>
      </a:lvl2pPr>
      <a:lvl3pPr marL="822960" indent="-228600" algn="l" defTabSz="914400" rtl="0" eaLnBrk="1" latinLnBrk="0" hangingPunct="1">
        <a:spcBef>
          <a:spcPts val="600"/>
        </a:spcBef>
        <a:buSzPct val="50000"/>
        <a:buFont typeface="Wingdings" pitchFamily="2" charset="2"/>
        <a:buChar char="q"/>
        <a:defRPr sz="2800" kern="1200">
          <a:solidFill>
            <a:schemeClr val="tx1"/>
          </a:solidFill>
          <a:latin typeface="+mn-lt"/>
          <a:ea typeface="+mn-ea"/>
          <a:cs typeface="+mn-cs"/>
        </a:defRPr>
      </a:lvl3pPr>
      <a:lvl4pPr marL="1005840" indent="-228600" algn="l" defTabSz="914400" rtl="0" eaLnBrk="1" latinLnBrk="0" hangingPunct="1">
        <a:spcBef>
          <a:spcPts val="600"/>
        </a:spcBef>
        <a:buFont typeface="Wingdings" pitchFamily="2" charset="2"/>
        <a:buChar char="§"/>
        <a:defRPr sz="2800" kern="1200">
          <a:solidFill>
            <a:schemeClr val="tx1"/>
          </a:solidFill>
          <a:latin typeface="+mn-lt"/>
          <a:ea typeface="+mn-ea"/>
          <a:cs typeface="+mn-cs"/>
        </a:defRPr>
      </a:lvl4pPr>
      <a:lvl5pPr marL="1188720" indent="-228600" algn="l" defTabSz="914400" rtl="0" eaLnBrk="1" latinLnBrk="0" hangingPunct="1">
        <a:spcBef>
          <a:spcPts val="600"/>
        </a:spcBef>
        <a:buFont typeface="Arial"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0.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0.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0.xml"/><Relationship Id="rId1" Type="http://schemas.openxmlformats.org/officeDocument/2006/relationships/tags" Target="../tags/tag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mailto:nick@mdprs.com" TargetMode="External"/><Relationship Id="rId2" Type="http://schemas.openxmlformats.org/officeDocument/2006/relationships/notesSlide" Target="../notesSlides/notesSlide23.xml"/><Relationship Id="rId1" Type="http://schemas.openxmlformats.org/officeDocument/2006/relationships/slideLayout" Target="../slideLayouts/slideLayout30.xml"/><Relationship Id="rId6" Type="http://schemas.openxmlformats.org/officeDocument/2006/relationships/hyperlink" Target="mailto:Amanda@mdprs.com" TargetMode="External"/><Relationship Id="rId5" Type="http://schemas.openxmlformats.org/officeDocument/2006/relationships/hyperlink" Target="mailto:grant@mdprs.com" TargetMode="External"/><Relationship Id="rId4" Type="http://schemas.openxmlformats.org/officeDocument/2006/relationships/hyperlink" Target="mailto:sam@mdprs.com"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8A6A3-5ADC-E72D-F8D6-BD5B64E3A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AACC0-CB6D-DB0D-F533-AE74D0E1AE0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62F786E-2F92-1DAE-D9A5-6D6490735922}"/>
              </a:ext>
            </a:extLst>
          </p:cNvPr>
          <p:cNvSpPr>
            <a:spLocks noGrp="1"/>
          </p:cNvSpPr>
          <p:nvPr>
            <p:ph type="subTitle" idx="1"/>
          </p:nvPr>
        </p:nvSpPr>
        <p:spPr/>
        <p:txBody>
          <a:bodyPr/>
          <a:lstStyle/>
          <a:p>
            <a:endParaRPr lang="en-US"/>
          </a:p>
        </p:txBody>
      </p:sp>
      <p:pic>
        <p:nvPicPr>
          <p:cNvPr id="6" name="Picture 5" descr="CALIBER WEALTH MANAGEMENT&#10;&#10;AI-generated content may be incorrect.">
            <a:extLst>
              <a:ext uri="{FF2B5EF4-FFF2-40B4-BE49-F238E27FC236}">
                <a16:creationId xmlns:a16="http://schemas.microsoft.com/office/drawing/2014/main" id="{C4525794-015F-A2CF-2431-04E6BA838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274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8306-5931-6CFF-3BB8-76B44B64191B}"/>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5F18529-48CA-B807-4568-C481FC2CDA86}"/>
              </a:ext>
            </a:extLst>
          </p:cNvPr>
          <p:cNvSpPr>
            <a:spLocks noGrp="1"/>
          </p:cNvSpPr>
          <p:nvPr>
            <p:ph type="subTitle" idx="1"/>
          </p:nvPr>
        </p:nvSpPr>
        <p:spPr/>
        <p:txBody>
          <a:bodyPr/>
          <a:lstStyle/>
          <a:p>
            <a:endParaRPr lang="en-US"/>
          </a:p>
        </p:txBody>
      </p:sp>
      <p:pic>
        <p:nvPicPr>
          <p:cNvPr id="5" name="Picture 4" descr="JIMMY KELLEY, CFAￂﾮ&#10;&#10;AI-generated content may be incorrect.">
            <a:extLst>
              <a:ext uri="{FF2B5EF4-FFF2-40B4-BE49-F238E27FC236}">
                <a16:creationId xmlns:a16="http://schemas.microsoft.com/office/drawing/2014/main" id="{8AADE780-C65D-0B74-8A4B-0C4710151D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48835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E53-EA1E-8EFC-931C-102B975CCC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98CD25-622B-07B0-0CAC-D64A45267FAB}"/>
              </a:ext>
            </a:extLst>
          </p:cNvPr>
          <p:cNvSpPr>
            <a:spLocks noGrp="1"/>
          </p:cNvSpPr>
          <p:nvPr>
            <p:ph type="title"/>
          </p:nvPr>
        </p:nvSpPr>
        <p:spPr/>
        <p:txBody>
          <a:bodyPr>
            <a:normAutofit/>
          </a:bodyPr>
          <a:lstStyle/>
          <a:p>
            <a:pPr algn="ctr"/>
            <a:r>
              <a:rPr lang="en-US" spc="-30"/>
              <a:t>Economy/Market Key Points</a:t>
            </a:r>
            <a:endParaRPr lang="en-US"/>
          </a:p>
        </p:txBody>
      </p:sp>
      <p:sp>
        <p:nvSpPr>
          <p:cNvPr id="3" name="Content Placeholder 2">
            <a:extLst>
              <a:ext uri="{FF2B5EF4-FFF2-40B4-BE49-F238E27FC236}">
                <a16:creationId xmlns:a16="http://schemas.microsoft.com/office/drawing/2014/main" id="{EA0B8C4E-9E40-22B7-CC51-4DF250F4054B}"/>
              </a:ext>
            </a:extLst>
          </p:cNvPr>
          <p:cNvSpPr>
            <a:spLocks noGrp="1"/>
          </p:cNvSpPr>
          <p:nvPr>
            <p:ph idx="1"/>
          </p:nvPr>
        </p:nvSpPr>
        <p:spPr/>
        <p:txBody>
          <a:bodyPr>
            <a:normAutofit/>
          </a:bodyPr>
          <a:lstStyle/>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Economy</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Inflation</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Iran/Oil</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Investing through uncertainty</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endParaRPr lang="en-US" sz="2400" spc="-25">
              <a:solidFill>
                <a:schemeClr val="tx1"/>
              </a:solidFill>
              <a:latin typeface="Source Sans Pro"/>
              <a:cs typeface="Source Sans Pro"/>
            </a:endParaRPr>
          </a:p>
          <a:p>
            <a:pPr marL="698500" marR="5080" lvl="1">
              <a:lnSpc>
                <a:spcPct val="100000"/>
              </a:lnSpc>
              <a:spcBef>
                <a:spcPts val="100"/>
              </a:spcBef>
              <a:buFontTx/>
              <a:buChar char="•"/>
              <a:tabLst>
                <a:tab pos="240665" algn="l"/>
                <a:tab pos="241300" algn="l"/>
              </a:tabLst>
              <a:defRPr/>
            </a:pPr>
            <a:endParaRPr lang="en-US" sz="1800" spc="-25">
              <a:solidFill>
                <a:schemeClr val="tx1"/>
              </a:solidFill>
              <a:latin typeface="Source Sans Pro"/>
              <a:cs typeface="Source Sans Pro"/>
            </a:endParaRPr>
          </a:p>
          <a:p>
            <a:pPr marL="469900" marR="5080" lvl="1" indent="0">
              <a:lnSpc>
                <a:spcPct val="100000"/>
              </a:lnSpc>
              <a:spcBef>
                <a:spcPts val="100"/>
              </a:spcBef>
              <a:buNone/>
              <a:tabLst>
                <a:tab pos="240665" algn="l"/>
                <a:tab pos="241300" algn="l"/>
              </a:tabLst>
              <a:defRPr/>
            </a:pPr>
            <a:endParaRPr lang="en-US" sz="1800" spc="-25">
              <a:solidFill>
                <a:schemeClr val="tx1"/>
              </a:solidFill>
              <a:latin typeface="Source Sans Pro"/>
              <a:cs typeface="Source Sans Pro"/>
            </a:endParaRPr>
          </a:p>
          <a:p>
            <a:pPr marL="12700" marR="5080" indent="0">
              <a:lnSpc>
                <a:spcPct val="100000"/>
              </a:lnSpc>
              <a:spcBef>
                <a:spcPts val="100"/>
              </a:spcBef>
              <a:buNone/>
              <a:tabLst>
                <a:tab pos="240665" algn="l"/>
                <a:tab pos="241300" algn="l"/>
              </a:tabLst>
              <a:defRPr/>
            </a:pPr>
            <a:endParaRPr lang="en-US" sz="2200" spc="-25">
              <a:solidFill>
                <a:schemeClr val="tx1"/>
              </a:solidFill>
              <a:latin typeface="Source Sans Pro"/>
              <a:cs typeface="Source Sans Pro"/>
            </a:endParaRPr>
          </a:p>
          <a:p>
            <a:pPr marL="469900" marR="5080" lvl="1" indent="0">
              <a:lnSpc>
                <a:spcPct val="100000"/>
              </a:lnSpc>
              <a:spcBef>
                <a:spcPts val="100"/>
              </a:spcBef>
              <a:buNone/>
              <a:tabLst>
                <a:tab pos="240665" algn="l"/>
                <a:tab pos="241300" algn="l"/>
              </a:tabLst>
              <a:defRPr/>
            </a:pPr>
            <a:endParaRPr lang="en-US" sz="2000" spc="-25">
              <a:solidFill>
                <a:schemeClr val="tx1"/>
              </a:solidFill>
              <a:latin typeface="Source Sans Pro"/>
              <a:cs typeface="Source Sans Pro"/>
            </a:endParaRPr>
          </a:p>
        </p:txBody>
      </p:sp>
    </p:spTree>
    <p:extLst>
      <p:ext uri="{BB962C8B-B14F-4D97-AF65-F5344CB8AC3E}">
        <p14:creationId xmlns:p14="http://schemas.microsoft.com/office/powerpoint/2010/main" val="150711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101BE-E537-AF43-2080-D2753BF32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8BEFEE-4DD4-2E85-B58B-2C3154593D2D}"/>
              </a:ext>
            </a:extLst>
          </p:cNvPr>
          <p:cNvSpPr>
            <a:spLocks noGrp="1"/>
          </p:cNvSpPr>
          <p:nvPr>
            <p:ph type="title"/>
          </p:nvPr>
        </p:nvSpPr>
        <p:spPr/>
        <p:txBody>
          <a:bodyPr>
            <a:normAutofit/>
          </a:bodyPr>
          <a:lstStyle/>
          <a:p>
            <a:pPr algn="ctr"/>
            <a:r>
              <a:rPr lang="en-US" spc="-30"/>
              <a:t>Economy/Market Key Points</a:t>
            </a:r>
            <a:endParaRPr lang="en-US"/>
          </a:p>
        </p:txBody>
      </p:sp>
      <p:sp>
        <p:nvSpPr>
          <p:cNvPr id="3" name="Content Placeholder 2">
            <a:extLst>
              <a:ext uri="{FF2B5EF4-FFF2-40B4-BE49-F238E27FC236}">
                <a16:creationId xmlns:a16="http://schemas.microsoft.com/office/drawing/2014/main" id="{F67CCE9A-131A-003F-32BA-C68D7687C978}"/>
              </a:ext>
            </a:extLst>
          </p:cNvPr>
          <p:cNvSpPr>
            <a:spLocks noGrp="1"/>
          </p:cNvSpPr>
          <p:nvPr>
            <p:ph idx="1"/>
          </p:nvPr>
        </p:nvSpPr>
        <p:spPr/>
        <p:txBody>
          <a:bodyPr>
            <a:normAutofit/>
          </a:bodyPr>
          <a:lstStyle/>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Economy – Slightly slower growth but still positive with upside</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Inflation – Oil will not cause </a:t>
            </a:r>
            <a:r>
              <a:rPr lang="en-US" sz="2400" u="sng" spc="-25">
                <a:solidFill>
                  <a:schemeClr val="tx1"/>
                </a:solidFill>
                <a:latin typeface="Source Sans Pro"/>
                <a:cs typeface="Source Sans Pro"/>
              </a:rPr>
              <a:t>long-term</a:t>
            </a:r>
            <a:r>
              <a:rPr lang="en-US" sz="2400" spc="-25">
                <a:solidFill>
                  <a:schemeClr val="tx1"/>
                </a:solidFill>
                <a:latin typeface="Source Sans Pro"/>
                <a:cs typeface="Source Sans Pro"/>
              </a:rPr>
              <a:t> inflation spike</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Iran/Oil – Higher oil = relatively better for US</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Investing through uncertainty – There has always been something to worry about</a:t>
            </a:r>
            <a:endParaRPr lang="en-US" sz="1400" spc="-25">
              <a:solidFill>
                <a:schemeClr val="tx1"/>
              </a:solidFill>
              <a:latin typeface="Source Sans Pro"/>
              <a:cs typeface="Source Sans Pro"/>
            </a:endParaRPr>
          </a:p>
          <a:p>
            <a:pPr marL="698500" marR="5080" lvl="1">
              <a:lnSpc>
                <a:spcPct val="100000"/>
              </a:lnSpc>
              <a:spcBef>
                <a:spcPts val="100"/>
              </a:spcBef>
              <a:buFontTx/>
              <a:buChar char="•"/>
              <a:tabLst>
                <a:tab pos="240665" algn="l"/>
                <a:tab pos="241300" algn="l"/>
              </a:tabLst>
              <a:defRPr/>
            </a:pPr>
            <a:endParaRPr lang="en-US" sz="1800" spc="-25">
              <a:solidFill>
                <a:schemeClr val="tx1"/>
              </a:solidFill>
              <a:latin typeface="Source Sans Pro"/>
              <a:cs typeface="Source Sans Pro"/>
            </a:endParaRPr>
          </a:p>
          <a:p>
            <a:pPr marL="469900" marR="5080" lvl="1" indent="0">
              <a:lnSpc>
                <a:spcPct val="100000"/>
              </a:lnSpc>
              <a:spcBef>
                <a:spcPts val="100"/>
              </a:spcBef>
              <a:buNone/>
              <a:tabLst>
                <a:tab pos="240665" algn="l"/>
                <a:tab pos="241300" algn="l"/>
              </a:tabLst>
              <a:defRPr/>
            </a:pPr>
            <a:endParaRPr lang="en-US" sz="1800" spc="-25">
              <a:solidFill>
                <a:schemeClr val="tx1"/>
              </a:solidFill>
              <a:latin typeface="Source Sans Pro"/>
              <a:cs typeface="Source Sans Pro"/>
            </a:endParaRPr>
          </a:p>
          <a:p>
            <a:pPr marL="12700" marR="5080" indent="0">
              <a:lnSpc>
                <a:spcPct val="100000"/>
              </a:lnSpc>
              <a:spcBef>
                <a:spcPts val="100"/>
              </a:spcBef>
              <a:buNone/>
              <a:tabLst>
                <a:tab pos="240665" algn="l"/>
                <a:tab pos="241300" algn="l"/>
              </a:tabLst>
              <a:defRPr/>
            </a:pPr>
            <a:endParaRPr lang="en-US" sz="2200" spc="-25">
              <a:solidFill>
                <a:schemeClr val="tx1"/>
              </a:solidFill>
              <a:latin typeface="Source Sans Pro"/>
              <a:cs typeface="Source Sans Pro"/>
            </a:endParaRPr>
          </a:p>
          <a:p>
            <a:pPr marL="469900" marR="5080" lvl="1" indent="0">
              <a:lnSpc>
                <a:spcPct val="100000"/>
              </a:lnSpc>
              <a:spcBef>
                <a:spcPts val="100"/>
              </a:spcBef>
              <a:buNone/>
              <a:tabLst>
                <a:tab pos="240665" algn="l"/>
                <a:tab pos="241300" algn="l"/>
              </a:tabLst>
              <a:defRPr/>
            </a:pPr>
            <a:endParaRPr lang="en-US" sz="2000" spc="-25">
              <a:solidFill>
                <a:schemeClr val="tx1"/>
              </a:solidFill>
              <a:latin typeface="Source Sans Pro"/>
              <a:cs typeface="Source Sans Pro"/>
            </a:endParaRPr>
          </a:p>
        </p:txBody>
      </p:sp>
    </p:spTree>
    <p:extLst>
      <p:ext uri="{BB962C8B-B14F-4D97-AF65-F5344CB8AC3E}">
        <p14:creationId xmlns:p14="http://schemas.microsoft.com/office/powerpoint/2010/main" val="3384148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B9C28-7045-D178-496F-80C7492AA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4BA6A-A441-DD4A-1E05-3544E778E71C}"/>
              </a:ext>
            </a:extLst>
          </p:cNvPr>
          <p:cNvSpPr>
            <a:spLocks noGrp="1"/>
          </p:cNvSpPr>
          <p:nvPr>
            <p:ph type="title"/>
          </p:nvPr>
        </p:nvSpPr>
        <p:spPr>
          <a:xfrm>
            <a:off x="172287" y="365125"/>
            <a:ext cx="11929658" cy="1325563"/>
          </a:xfrm>
        </p:spPr>
        <p:txBody>
          <a:bodyPr>
            <a:normAutofit fontScale="90000"/>
          </a:bodyPr>
          <a:lstStyle/>
          <a:p>
            <a:pPr algn="ctr"/>
            <a:r>
              <a:rPr lang="en-US" spc="-30"/>
              <a:t>Economy is solid w/upside potential</a:t>
            </a:r>
            <a:endParaRPr lang="en-US"/>
          </a:p>
        </p:txBody>
      </p:sp>
      <p:sp>
        <p:nvSpPr>
          <p:cNvPr id="7" name="Content Placeholder 2">
            <a:extLst>
              <a:ext uri="{FF2B5EF4-FFF2-40B4-BE49-F238E27FC236}">
                <a16:creationId xmlns:a16="http://schemas.microsoft.com/office/drawing/2014/main" id="{F8F15DA5-4405-B033-7EBF-DE5411074ED8}"/>
              </a:ext>
            </a:extLst>
          </p:cNvPr>
          <p:cNvSpPr>
            <a:spLocks noGrp="1"/>
          </p:cNvSpPr>
          <p:nvPr>
            <p:ph idx="1"/>
          </p:nvPr>
        </p:nvSpPr>
        <p:spPr>
          <a:xfrm>
            <a:off x="90055" y="1851184"/>
            <a:ext cx="3845472" cy="4351338"/>
          </a:xfrm>
        </p:spPr>
        <p:txBody>
          <a:bodyPr>
            <a:normAutofit/>
          </a:bodyPr>
          <a:lstStyle/>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Consumer is spending</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Trade volatility is over</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Business investment upside potential</a:t>
            </a:r>
          </a:p>
          <a:p>
            <a:pPr marL="241300" marR="5080" lvl="0" indent="-228600" algn="l" defTabSz="914400" rtl="0" eaLnBrk="1" fontAlgn="auto" latinLnBrk="0" hangingPunct="1">
              <a:lnSpc>
                <a:spcPct val="100000"/>
              </a:lnSpc>
              <a:spcBef>
                <a:spcPts val="100"/>
              </a:spcBef>
              <a:spcAft>
                <a:spcPts val="0"/>
              </a:spcAft>
              <a:buClrTx/>
              <a:buSzTx/>
              <a:buFontTx/>
              <a:buChar char="•"/>
              <a:tabLst>
                <a:tab pos="240665" algn="l"/>
                <a:tab pos="241300" algn="l"/>
              </a:tabLst>
              <a:defRPr/>
            </a:pPr>
            <a:r>
              <a:rPr lang="en-US" sz="2400" spc="-25">
                <a:solidFill>
                  <a:schemeClr val="tx1"/>
                </a:solidFill>
                <a:latin typeface="Source Sans Pro"/>
                <a:cs typeface="Source Sans Pro"/>
              </a:rPr>
              <a:t>Rates are a headwind</a:t>
            </a:r>
            <a:endParaRPr lang="en-US" sz="1800" spc="-25">
              <a:solidFill>
                <a:schemeClr val="tx1"/>
              </a:solidFill>
              <a:latin typeface="Source Sans Pro"/>
              <a:cs typeface="Source Sans Pro"/>
            </a:endParaRPr>
          </a:p>
          <a:p>
            <a:pPr marL="469900" marR="5080" lvl="1" indent="0">
              <a:lnSpc>
                <a:spcPct val="100000"/>
              </a:lnSpc>
              <a:spcBef>
                <a:spcPts val="100"/>
              </a:spcBef>
              <a:buNone/>
              <a:tabLst>
                <a:tab pos="240665" algn="l"/>
                <a:tab pos="241300" algn="l"/>
              </a:tabLst>
              <a:defRPr/>
            </a:pPr>
            <a:endParaRPr lang="en-US" sz="1800" spc="-25">
              <a:solidFill>
                <a:schemeClr val="tx1"/>
              </a:solidFill>
              <a:latin typeface="Source Sans Pro"/>
              <a:cs typeface="Source Sans Pro"/>
            </a:endParaRPr>
          </a:p>
          <a:p>
            <a:pPr marL="12700" marR="5080" indent="0">
              <a:lnSpc>
                <a:spcPct val="100000"/>
              </a:lnSpc>
              <a:spcBef>
                <a:spcPts val="100"/>
              </a:spcBef>
              <a:buNone/>
              <a:tabLst>
                <a:tab pos="240665" algn="l"/>
                <a:tab pos="241300" algn="l"/>
              </a:tabLst>
              <a:defRPr/>
            </a:pPr>
            <a:endParaRPr lang="en-US" sz="2200" spc="-25">
              <a:solidFill>
                <a:schemeClr val="tx1"/>
              </a:solidFill>
              <a:latin typeface="Source Sans Pro"/>
              <a:cs typeface="Source Sans Pro"/>
            </a:endParaRPr>
          </a:p>
          <a:p>
            <a:pPr marL="469900" marR="5080" lvl="1" indent="0">
              <a:lnSpc>
                <a:spcPct val="100000"/>
              </a:lnSpc>
              <a:spcBef>
                <a:spcPts val="100"/>
              </a:spcBef>
              <a:buNone/>
              <a:tabLst>
                <a:tab pos="240665" algn="l"/>
                <a:tab pos="241300" algn="l"/>
              </a:tabLst>
              <a:defRPr/>
            </a:pPr>
            <a:endParaRPr lang="en-US" sz="2000" spc="-25">
              <a:solidFill>
                <a:schemeClr val="tx1"/>
              </a:solidFill>
              <a:latin typeface="Source Sans Pro"/>
              <a:cs typeface="Source Sans Pro"/>
            </a:endParaRPr>
          </a:p>
        </p:txBody>
      </p:sp>
      <p:pic>
        <p:nvPicPr>
          <p:cNvPr id="4" name="Picture 3">
            <a:extLst>
              <a:ext uri="{FF2B5EF4-FFF2-40B4-BE49-F238E27FC236}">
                <a16:creationId xmlns:a16="http://schemas.microsoft.com/office/drawing/2014/main" id="{1800D068-BD78-5012-D578-F32B199F77D6}"/>
              </a:ext>
            </a:extLst>
          </p:cNvPr>
          <p:cNvPicPr>
            <a:picLocks noChangeAspect="1"/>
          </p:cNvPicPr>
          <p:nvPr/>
        </p:nvPicPr>
        <p:blipFill>
          <a:blip r:embed="rId2"/>
          <a:stretch>
            <a:fillRect/>
          </a:stretch>
        </p:blipFill>
        <p:spPr>
          <a:xfrm>
            <a:off x="4426470" y="1671285"/>
            <a:ext cx="7593243" cy="4711136"/>
          </a:xfrm>
          <a:prstGeom prst="rect">
            <a:avLst/>
          </a:prstGeom>
        </p:spPr>
      </p:pic>
    </p:spTree>
    <p:extLst>
      <p:ext uri="{BB962C8B-B14F-4D97-AF65-F5344CB8AC3E}">
        <p14:creationId xmlns:p14="http://schemas.microsoft.com/office/powerpoint/2010/main" val="2963302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55538-3D4D-2E6E-7062-74F3E8D8B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7ABD3-8053-3F6B-78F3-1E952C30E15C}"/>
              </a:ext>
            </a:extLst>
          </p:cNvPr>
          <p:cNvSpPr>
            <a:spLocks noGrp="1"/>
          </p:cNvSpPr>
          <p:nvPr>
            <p:ph type="title"/>
          </p:nvPr>
        </p:nvSpPr>
        <p:spPr>
          <a:xfrm>
            <a:off x="457200" y="365125"/>
            <a:ext cx="11292840" cy="1325563"/>
          </a:xfrm>
        </p:spPr>
        <p:txBody>
          <a:bodyPr>
            <a:normAutofit fontScale="90000"/>
          </a:bodyPr>
          <a:lstStyle/>
          <a:p>
            <a:pPr algn="ctr"/>
            <a:r>
              <a:rPr lang="en-US" spc="-30"/>
              <a:t>Inflation – Shelter is what matters</a:t>
            </a:r>
            <a:endParaRPr lang="en-US"/>
          </a:p>
        </p:txBody>
      </p:sp>
      <p:pic>
        <p:nvPicPr>
          <p:cNvPr id="6" name="Picture 5">
            <a:extLst>
              <a:ext uri="{FF2B5EF4-FFF2-40B4-BE49-F238E27FC236}">
                <a16:creationId xmlns:a16="http://schemas.microsoft.com/office/drawing/2014/main" id="{29A5BF3B-C17B-AC59-8D09-FBD0ECB81CCB}"/>
              </a:ext>
            </a:extLst>
          </p:cNvPr>
          <p:cNvPicPr>
            <a:picLocks noChangeAspect="1"/>
          </p:cNvPicPr>
          <p:nvPr/>
        </p:nvPicPr>
        <p:blipFill>
          <a:blip r:embed="rId2"/>
          <a:stretch>
            <a:fillRect/>
          </a:stretch>
        </p:blipFill>
        <p:spPr>
          <a:xfrm>
            <a:off x="2115737" y="1324485"/>
            <a:ext cx="7960526" cy="5387733"/>
          </a:xfrm>
          <a:prstGeom prst="rect">
            <a:avLst/>
          </a:prstGeom>
        </p:spPr>
      </p:pic>
    </p:spTree>
    <p:extLst>
      <p:ext uri="{BB962C8B-B14F-4D97-AF65-F5344CB8AC3E}">
        <p14:creationId xmlns:p14="http://schemas.microsoft.com/office/powerpoint/2010/main" val="3029646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B7F9291-6D6D-B1A0-1E9E-E38049E88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5446D9-11D0-4DBD-BAAE-3E9D1D171799}"/>
              </a:ext>
            </a:extLst>
          </p:cNvPr>
          <p:cNvSpPr>
            <a:spLocks noGrp="1"/>
          </p:cNvSpPr>
          <p:nvPr>
            <p:ph type="title"/>
          </p:nvPr>
        </p:nvSpPr>
        <p:spPr/>
        <p:txBody>
          <a:bodyPr>
            <a:normAutofit/>
          </a:bodyPr>
          <a:lstStyle/>
          <a:p>
            <a:pPr algn="ctr"/>
            <a:r>
              <a:rPr lang="en-US" spc="-30"/>
              <a:t>US wins with higher oil</a:t>
            </a:r>
            <a:endParaRPr lang="en-US"/>
          </a:p>
        </p:txBody>
      </p:sp>
      <p:pic>
        <p:nvPicPr>
          <p:cNvPr id="4" name="Picture 3">
            <a:extLst>
              <a:ext uri="{FF2B5EF4-FFF2-40B4-BE49-F238E27FC236}">
                <a16:creationId xmlns:a16="http://schemas.microsoft.com/office/drawing/2014/main" id="{E50515D4-C8B0-3C79-A660-5F64A9F51759}"/>
              </a:ext>
            </a:extLst>
          </p:cNvPr>
          <p:cNvPicPr>
            <a:picLocks noChangeAspect="1"/>
          </p:cNvPicPr>
          <p:nvPr/>
        </p:nvPicPr>
        <p:blipFill>
          <a:blip r:embed="rId2"/>
          <a:stretch>
            <a:fillRect/>
          </a:stretch>
        </p:blipFill>
        <p:spPr>
          <a:xfrm>
            <a:off x="1507427" y="1498664"/>
            <a:ext cx="9177146" cy="5167312"/>
          </a:xfrm>
          <a:prstGeom prst="rect">
            <a:avLst/>
          </a:prstGeom>
        </p:spPr>
      </p:pic>
    </p:spTree>
    <p:extLst>
      <p:ext uri="{BB962C8B-B14F-4D97-AF65-F5344CB8AC3E}">
        <p14:creationId xmlns:p14="http://schemas.microsoft.com/office/powerpoint/2010/main" val="121613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4963C-D883-4AF0-8CBD-4C960518D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1F558A-4E12-1F70-E463-0B021AB495F1}"/>
              </a:ext>
            </a:extLst>
          </p:cNvPr>
          <p:cNvSpPr>
            <a:spLocks noGrp="1"/>
          </p:cNvSpPr>
          <p:nvPr>
            <p:ph type="title"/>
          </p:nvPr>
        </p:nvSpPr>
        <p:spPr/>
        <p:txBody>
          <a:bodyPr/>
          <a:lstStyle/>
          <a:p>
            <a:pPr algn="ctr"/>
            <a:r>
              <a:rPr lang="en-US" sz="5400" spc="-30"/>
              <a:t>Investing in Uncertainty</a:t>
            </a:r>
            <a:endParaRPr lang="en-US"/>
          </a:p>
        </p:txBody>
      </p:sp>
      <p:pic>
        <p:nvPicPr>
          <p:cNvPr id="5" name="Picture 4">
            <a:extLst>
              <a:ext uri="{FF2B5EF4-FFF2-40B4-BE49-F238E27FC236}">
                <a16:creationId xmlns:a16="http://schemas.microsoft.com/office/drawing/2014/main" id="{088F5A44-96ED-BDB0-8711-97E5B486F74E}"/>
              </a:ext>
            </a:extLst>
          </p:cNvPr>
          <p:cNvPicPr>
            <a:picLocks noChangeAspect="1"/>
          </p:cNvPicPr>
          <p:nvPr/>
        </p:nvPicPr>
        <p:blipFill>
          <a:blip r:embed="rId2"/>
          <a:stretch>
            <a:fillRect/>
          </a:stretch>
        </p:blipFill>
        <p:spPr>
          <a:xfrm>
            <a:off x="1977602" y="1358870"/>
            <a:ext cx="8236796" cy="5397951"/>
          </a:xfrm>
          <a:prstGeom prst="rect">
            <a:avLst/>
          </a:prstGeom>
        </p:spPr>
      </p:pic>
    </p:spTree>
    <p:extLst>
      <p:ext uri="{BB962C8B-B14F-4D97-AF65-F5344CB8AC3E}">
        <p14:creationId xmlns:p14="http://schemas.microsoft.com/office/powerpoint/2010/main" val="4186947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83234-FEA4-C258-8D11-9680A2C21CE4}"/>
            </a:ext>
          </a:extLst>
        </p:cNvPr>
        <p:cNvGrpSpPr/>
        <p:nvPr/>
      </p:nvGrpSpPr>
      <p:grpSpPr>
        <a:xfrm>
          <a:off x="0" y="0"/>
          <a:ext cx="0" cy="0"/>
          <a:chOff x="0" y="0"/>
          <a:chExt cx="0" cy="0"/>
        </a:xfrm>
      </p:grpSpPr>
      <p:pic>
        <p:nvPicPr>
          <p:cNvPr id="7" name="Picture 6" descr="The image features the logos of Caliber Wealth Management and Tyson Sprick, CFPￂﾮ, RICPￂﾮ, emphasizing their focus on wealth management.&#10;&#10;AI-generated content may be incorrect.">
            <a:extLst>
              <a:ext uri="{FF2B5EF4-FFF2-40B4-BE49-F238E27FC236}">
                <a16:creationId xmlns:a16="http://schemas.microsoft.com/office/drawing/2014/main" id="{43CAD5B5-B013-D0FA-8E62-F858668EE9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3044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9A47-B1E4-4207-8EB9-0559ACF80111}"/>
              </a:ext>
            </a:extLst>
          </p:cNvPr>
          <p:cNvSpPr>
            <a:spLocks noGrp="1"/>
          </p:cNvSpPr>
          <p:nvPr>
            <p:ph type="title"/>
          </p:nvPr>
        </p:nvSpPr>
        <p:spPr/>
        <p:txBody>
          <a:bodyPr/>
          <a:lstStyle/>
          <a:p>
            <a:r>
              <a:rPr lang="en-US">
                <a:solidFill>
                  <a:schemeClr val="tx1"/>
                </a:solidFill>
                <a:latin typeface="Montserrat SemiBold"/>
              </a:rPr>
              <a:t>RAISING THE STANDARD</a:t>
            </a:r>
            <a:endParaRPr lang="en-US">
              <a:solidFill>
                <a:schemeClr val="tx1"/>
              </a:solidFill>
            </a:endParaRPr>
          </a:p>
        </p:txBody>
      </p:sp>
      <p:pic>
        <p:nvPicPr>
          <p:cNvPr id="4" name="Picture 3" descr="Text, logo&#10;&#10;Description automatically generated">
            <a:extLst>
              <a:ext uri="{FF2B5EF4-FFF2-40B4-BE49-F238E27FC236}">
                <a16:creationId xmlns:a16="http://schemas.microsoft.com/office/drawing/2014/main" id="{6F58F2AA-C72D-4BDB-9D6B-02F00834C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1160" y="6176963"/>
            <a:ext cx="2202024" cy="544507"/>
          </a:xfrm>
          <a:prstGeom prst="rect">
            <a:avLst/>
          </a:prstGeom>
        </p:spPr>
      </p:pic>
      <p:cxnSp>
        <p:nvCxnSpPr>
          <p:cNvPr id="6" name="Straight Connector 5">
            <a:extLst>
              <a:ext uri="{FF2B5EF4-FFF2-40B4-BE49-F238E27FC236}">
                <a16:creationId xmlns:a16="http://schemas.microsoft.com/office/drawing/2014/main" id="{208C6A5B-F29A-4D3B-9C6E-2387A431A79E}"/>
              </a:ext>
            </a:extLst>
          </p:cNvPr>
          <p:cNvCxnSpPr/>
          <p:nvPr/>
        </p:nvCxnSpPr>
        <p:spPr>
          <a:xfrm>
            <a:off x="0" y="6531429"/>
            <a:ext cx="9517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1211440" y="2148840"/>
            <a:ext cx="2926080" cy="2834640"/>
          </a:xfrm>
          <a:prstGeom prst="roundRect">
            <a:avLst>
              <a:gd name="adj" fmla="val 8000"/>
            </a:avLst>
          </a:prstGeom>
          <a:solidFill>
            <a:srgbClr val="FFFFFF">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45720" rIns="137160" bIns="45720" rtlCol="0" anchor="ctr"/>
          <a:lstStyle/>
          <a:p>
            <a:pPr algn="ctr"/>
            <a:r>
              <a:rPr sz="1800" b="1">
                <a:solidFill>
                  <a:srgbClr val="C8A776"/>
                </a:solidFill>
              </a:rPr>
              <a:t>CONSISTENCY</a:t>
            </a:r>
          </a:p>
          <a:p>
            <a:pPr algn="ctr">
              <a:spcBef>
                <a:spcPts val="600"/>
              </a:spcBef>
            </a:pPr>
            <a:r>
              <a:rPr sz="1500" b="0">
                <a:solidFill>
                  <a:srgbClr val="FFFFFF"/>
                </a:solidFill>
              </a:rPr>
              <a:t>A standardized planning process, so every client gets the same high level of service</a:t>
            </a:r>
          </a:p>
        </p:txBody>
      </p:sp>
      <p:sp>
        <p:nvSpPr>
          <p:cNvPr id="9" name="Rounded Rectangle 8"/>
          <p:cNvSpPr/>
          <p:nvPr/>
        </p:nvSpPr>
        <p:spPr>
          <a:xfrm>
            <a:off x="4457560" y="2148840"/>
            <a:ext cx="2926080" cy="2834640"/>
          </a:xfrm>
          <a:prstGeom prst="roundRect">
            <a:avLst>
              <a:gd name="adj" fmla="val 8000"/>
            </a:avLst>
          </a:prstGeom>
          <a:solidFill>
            <a:srgbClr val="FFFFFF">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1800" b="1">
                <a:solidFill>
                  <a:srgbClr val="C8A776"/>
                </a:solidFill>
              </a:rPr>
              <a:t>EFFICIENCY</a:t>
            </a:r>
          </a:p>
          <a:p>
            <a:pPr algn="ctr">
              <a:spcBef>
                <a:spcPts val="600"/>
              </a:spcBef>
            </a:pPr>
            <a:r>
              <a:rPr sz="1500" b="0">
                <a:solidFill>
                  <a:srgbClr val="FFFFFF"/>
                </a:solidFill>
              </a:rPr>
              <a:t>Using AI to handle the busywork, freeing more of our time for you</a:t>
            </a:r>
          </a:p>
        </p:txBody>
      </p:sp>
      <p:sp>
        <p:nvSpPr>
          <p:cNvPr id="10" name="Rounded Rectangle 9"/>
          <p:cNvSpPr/>
          <p:nvPr/>
        </p:nvSpPr>
        <p:spPr>
          <a:xfrm>
            <a:off x="7703680" y="2148840"/>
            <a:ext cx="2926080" cy="2834640"/>
          </a:xfrm>
          <a:prstGeom prst="roundRect">
            <a:avLst>
              <a:gd name="adj" fmla="val 8000"/>
            </a:avLst>
          </a:prstGeom>
          <a:solidFill>
            <a:srgbClr val="FFFFFF">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1800" b="1">
                <a:solidFill>
                  <a:srgbClr val="C8A776"/>
                </a:solidFill>
              </a:rPr>
              <a:t>THE HUMAN ELEMENT</a:t>
            </a:r>
          </a:p>
          <a:p>
            <a:pPr algn="ctr">
              <a:spcBef>
                <a:spcPts val="600"/>
              </a:spcBef>
            </a:pPr>
            <a:r>
              <a:rPr sz="1500" b="0">
                <a:solidFill>
                  <a:srgbClr val="FFFFFF"/>
                </a:solidFill>
              </a:rPr>
              <a:t>Keeping the focus on what matters most to you and the relationships behind the plan</a:t>
            </a:r>
          </a:p>
        </p:txBody>
      </p:sp>
    </p:spTree>
    <p:extLst>
      <p:ext uri="{BB962C8B-B14F-4D97-AF65-F5344CB8AC3E}">
        <p14:creationId xmlns:p14="http://schemas.microsoft.com/office/powerpoint/2010/main" val="312093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9A47-B1E4-4207-8EB9-0559ACF80111}"/>
              </a:ext>
            </a:extLst>
          </p:cNvPr>
          <p:cNvSpPr>
            <a:spLocks noGrp="1"/>
          </p:cNvSpPr>
          <p:nvPr>
            <p:ph type="title"/>
          </p:nvPr>
        </p:nvSpPr>
        <p:spPr>
          <a:xfrm>
            <a:off x="584200" y="395605"/>
            <a:ext cx="10515600" cy="1325563"/>
          </a:xfrm>
        </p:spPr>
        <p:txBody>
          <a:bodyPr/>
          <a:lstStyle/>
          <a:p>
            <a:r>
              <a:rPr lang="en-US">
                <a:solidFill>
                  <a:schemeClr val="tx1"/>
                </a:solidFill>
                <a:latin typeface="Montserrat SemiBold"/>
              </a:rPr>
              <a:t>RIGHTCAPITAL</a:t>
            </a:r>
            <a:endParaRPr lang="en-US">
              <a:solidFill>
                <a:schemeClr val="tx1"/>
              </a:solidFill>
            </a:endParaRPr>
          </a:p>
        </p:txBody>
      </p:sp>
      <p:pic>
        <p:nvPicPr>
          <p:cNvPr id="4" name="Picture 3" descr="Text, logo&#10;&#10;Description automatically generated">
            <a:extLst>
              <a:ext uri="{FF2B5EF4-FFF2-40B4-BE49-F238E27FC236}">
                <a16:creationId xmlns:a16="http://schemas.microsoft.com/office/drawing/2014/main" id="{6F58F2AA-C72D-4BDB-9D6B-02F00834C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1160" y="6176963"/>
            <a:ext cx="2202024" cy="544507"/>
          </a:xfrm>
          <a:prstGeom prst="rect">
            <a:avLst/>
          </a:prstGeom>
        </p:spPr>
      </p:pic>
      <p:cxnSp>
        <p:nvCxnSpPr>
          <p:cNvPr id="6" name="Straight Connector 5">
            <a:extLst>
              <a:ext uri="{FF2B5EF4-FFF2-40B4-BE49-F238E27FC236}">
                <a16:creationId xmlns:a16="http://schemas.microsoft.com/office/drawing/2014/main" id="{208C6A5B-F29A-4D3B-9C6E-2387A431A79E}"/>
              </a:ext>
            </a:extLst>
          </p:cNvPr>
          <p:cNvCxnSpPr/>
          <p:nvPr/>
        </p:nvCxnSpPr>
        <p:spPr>
          <a:xfrm>
            <a:off x="0" y="6531429"/>
            <a:ext cx="9517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D2D48142-8680-2532-2526-E32EF7B3E859}"/>
              </a:ext>
            </a:extLst>
          </p:cNvPr>
          <p:cNvSpPr>
            <a:spLocks noGrp="1"/>
          </p:cNvSpPr>
          <p:nvPr>
            <p:ph idx="1"/>
          </p:nvPr>
        </p:nvSpPr>
        <p:spPr>
          <a:xfrm>
            <a:off x="591680" y="1541145"/>
            <a:ext cx="3769360" cy="4341178"/>
          </a:xfrm>
        </p:spPr>
        <p:txBody>
          <a:bodyPr vert="horz" lIns="91440" tIns="45720" rIns="91440" bIns="45720" rtlCol="0" anchor="t">
            <a:noAutofit/>
          </a:bodyPr>
          <a:lstStyle/>
          <a:p>
            <a:pPr>
              <a:lnSpc>
                <a:spcPct val="150000"/>
              </a:lnSpc>
            </a:pPr>
            <a:r>
              <a:rPr lang="en-US" sz="1800">
                <a:solidFill>
                  <a:schemeClr val="tx1"/>
                </a:solidFill>
              </a:rPr>
              <a:t>New planning software, firmwide by year end</a:t>
            </a:r>
          </a:p>
          <a:p>
            <a:pPr>
              <a:lnSpc>
                <a:spcPct val="150000"/>
              </a:lnSpc>
            </a:pPr>
            <a:r>
              <a:rPr lang="en-US" sz="1800">
                <a:solidFill>
                  <a:schemeClr val="tx1"/>
                </a:solidFill>
              </a:rPr>
              <a:t>Enhanced planning capabilities</a:t>
            </a:r>
          </a:p>
          <a:p>
            <a:pPr>
              <a:lnSpc>
                <a:spcPct val="150000"/>
              </a:lnSpc>
            </a:pPr>
            <a:r>
              <a:rPr lang="en-US" sz="1800">
                <a:solidFill>
                  <a:schemeClr val="tx1"/>
                </a:solidFill>
              </a:rPr>
              <a:t>Integrates with Jump, </a:t>
            </a:r>
            <a:r>
              <a:rPr lang="en-US" sz="1800" err="1">
                <a:solidFill>
                  <a:schemeClr val="tx1"/>
                </a:solidFill>
              </a:rPr>
              <a:t>Advyzon</a:t>
            </a:r>
            <a:r>
              <a:rPr lang="en-US" sz="1800">
                <a:solidFill>
                  <a:schemeClr val="tx1"/>
                </a:solidFill>
              </a:rPr>
              <a:t> and our other tools</a:t>
            </a:r>
          </a:p>
          <a:p>
            <a:pPr>
              <a:lnSpc>
                <a:spcPct val="150000"/>
              </a:lnSpc>
            </a:pPr>
            <a:r>
              <a:rPr lang="en-US" sz="1800">
                <a:solidFill>
                  <a:schemeClr val="tx1"/>
                </a:solidFill>
              </a:rPr>
              <a:t>One comprehensive look at your entire financial picture</a:t>
            </a:r>
          </a:p>
        </p:txBody>
      </p:sp>
      <p:pic>
        <p:nvPicPr>
          <p:cNvPr id="9" name="Picture 8">
            <a:extLst>
              <a:ext uri="{FF2B5EF4-FFF2-40B4-BE49-F238E27FC236}">
                <a16:creationId xmlns:a16="http://schemas.microsoft.com/office/drawing/2014/main" id="{B65764F5-90CA-8FC6-6ECF-774C3D052D64}"/>
              </a:ext>
            </a:extLst>
          </p:cNvPr>
          <p:cNvPicPr>
            <a:picLocks noChangeAspect="1"/>
          </p:cNvPicPr>
          <p:nvPr/>
        </p:nvPicPr>
        <p:blipFill>
          <a:blip r:embed="rId4"/>
          <a:stretch>
            <a:fillRect/>
          </a:stretch>
        </p:blipFill>
        <p:spPr>
          <a:xfrm>
            <a:off x="4678782" y="1544320"/>
            <a:ext cx="3332276" cy="4043680"/>
          </a:xfrm>
          <a:prstGeom prst="rect">
            <a:avLst/>
          </a:prstGeom>
        </p:spPr>
      </p:pic>
      <p:pic>
        <p:nvPicPr>
          <p:cNvPr id="10" name="Picture 9">
            <a:extLst>
              <a:ext uri="{FF2B5EF4-FFF2-40B4-BE49-F238E27FC236}">
                <a16:creationId xmlns:a16="http://schemas.microsoft.com/office/drawing/2014/main" id="{326F8F89-84FB-7B80-35E4-8C0248762683}"/>
              </a:ext>
            </a:extLst>
          </p:cNvPr>
          <p:cNvPicPr>
            <a:picLocks noChangeAspect="1"/>
          </p:cNvPicPr>
          <p:nvPr/>
        </p:nvPicPr>
        <p:blipFill>
          <a:blip r:embed="rId5"/>
          <a:stretch>
            <a:fillRect/>
          </a:stretch>
        </p:blipFill>
        <p:spPr>
          <a:xfrm>
            <a:off x="8158797" y="1508443"/>
            <a:ext cx="3321685" cy="4105275"/>
          </a:xfrm>
          <a:prstGeom prst="rect">
            <a:avLst/>
          </a:prstGeom>
        </p:spPr>
      </p:pic>
    </p:spTree>
    <p:extLst>
      <p:ext uri="{BB962C8B-B14F-4D97-AF65-F5344CB8AC3E}">
        <p14:creationId xmlns:p14="http://schemas.microsoft.com/office/powerpoint/2010/main" val="3206142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9A47-B1E4-4207-8EB9-0559ACF80111}"/>
              </a:ext>
            </a:extLst>
          </p:cNvPr>
          <p:cNvSpPr>
            <a:spLocks noGrp="1"/>
          </p:cNvSpPr>
          <p:nvPr>
            <p:ph type="title"/>
          </p:nvPr>
        </p:nvSpPr>
        <p:spPr/>
        <p:txBody>
          <a:bodyPr/>
          <a:lstStyle/>
          <a:p>
            <a:r>
              <a:rPr lang="en-US">
                <a:solidFill>
                  <a:schemeClr val="tx1"/>
                </a:solidFill>
                <a:latin typeface="Montserrat SemiBold"/>
              </a:rPr>
              <a:t>CLIENT PORTAL</a:t>
            </a:r>
            <a:endParaRPr lang="en-US">
              <a:solidFill>
                <a:schemeClr val="tx1"/>
              </a:solidFill>
            </a:endParaRPr>
          </a:p>
        </p:txBody>
      </p:sp>
      <p:cxnSp>
        <p:nvCxnSpPr>
          <p:cNvPr id="6" name="Straight Connector 5">
            <a:extLst>
              <a:ext uri="{FF2B5EF4-FFF2-40B4-BE49-F238E27FC236}">
                <a16:creationId xmlns:a16="http://schemas.microsoft.com/office/drawing/2014/main" id="{208C6A5B-F29A-4D3B-9C6E-2387A431A79E}"/>
              </a:ext>
            </a:extLst>
          </p:cNvPr>
          <p:cNvCxnSpPr/>
          <p:nvPr/>
        </p:nvCxnSpPr>
        <p:spPr>
          <a:xfrm>
            <a:off x="0" y="6531429"/>
            <a:ext cx="9517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D2D48142-8680-2532-2526-E32EF7B3E859}"/>
              </a:ext>
            </a:extLst>
          </p:cNvPr>
          <p:cNvSpPr>
            <a:spLocks noGrp="1"/>
          </p:cNvSpPr>
          <p:nvPr>
            <p:ph idx="1"/>
          </p:nvPr>
        </p:nvSpPr>
        <p:spPr>
          <a:xfrm>
            <a:off x="1120000" y="1825625"/>
            <a:ext cx="4663440" cy="4351338"/>
          </a:xfrm>
        </p:spPr>
        <p:txBody>
          <a:bodyPr vert="horz" lIns="91440" tIns="45720" rIns="91440" bIns="45720" rtlCol="0" anchor="t">
            <a:normAutofit fontScale="70000" lnSpcReduction="20000"/>
          </a:bodyPr>
          <a:lstStyle/>
          <a:p>
            <a:pPr>
              <a:lnSpc>
                <a:spcPct val="150000"/>
              </a:lnSpc>
            </a:pPr>
            <a:r>
              <a:rPr lang="en-US">
                <a:solidFill>
                  <a:schemeClr val="tx1"/>
                </a:solidFill>
              </a:rPr>
              <a:t>Rolled out last year</a:t>
            </a:r>
          </a:p>
          <a:p>
            <a:pPr>
              <a:lnSpc>
                <a:spcPct val="150000"/>
              </a:lnSpc>
            </a:pPr>
            <a:r>
              <a:rPr lang="en-US">
                <a:solidFill>
                  <a:schemeClr val="tx1"/>
                </a:solidFill>
              </a:rPr>
              <a:t>Replaces or supplements logging in to custodians directly</a:t>
            </a:r>
          </a:p>
          <a:p>
            <a:pPr>
              <a:lnSpc>
                <a:spcPct val="150000"/>
              </a:lnSpc>
            </a:pPr>
            <a:r>
              <a:rPr lang="en-US">
                <a:solidFill>
                  <a:schemeClr val="tx1"/>
                </a:solidFill>
              </a:rPr>
              <a:t>Another example of our independence: not tied too closely to any one institution</a:t>
            </a:r>
          </a:p>
          <a:p>
            <a:pPr>
              <a:lnSpc>
                <a:spcPct val="150000"/>
              </a:lnSpc>
            </a:pPr>
            <a:r>
              <a:rPr lang="en-US">
                <a:solidFill>
                  <a:schemeClr val="tx1"/>
                </a:solidFill>
              </a:rPr>
              <a:t>One-stop access to all of your accounts</a:t>
            </a:r>
          </a:p>
        </p:txBody>
      </p:sp>
      <p:pic>
        <p:nvPicPr>
          <p:cNvPr id="3" name="Picture 2">
            <a:extLst>
              <a:ext uri="{FF2B5EF4-FFF2-40B4-BE49-F238E27FC236}">
                <a16:creationId xmlns:a16="http://schemas.microsoft.com/office/drawing/2014/main" id="{9A1CFD89-68F4-6F21-AAAC-F0AF545C299F}"/>
              </a:ext>
            </a:extLst>
          </p:cNvPr>
          <p:cNvPicPr>
            <a:picLocks noChangeAspect="1"/>
          </p:cNvPicPr>
          <p:nvPr/>
        </p:nvPicPr>
        <p:blipFill>
          <a:blip r:embed="rId3"/>
          <a:stretch>
            <a:fillRect/>
          </a:stretch>
        </p:blipFill>
        <p:spPr>
          <a:xfrm>
            <a:off x="6877820" y="351692"/>
            <a:ext cx="4919222" cy="3182816"/>
          </a:xfrm>
          <a:prstGeom prst="rect">
            <a:avLst/>
          </a:prstGeom>
        </p:spPr>
      </p:pic>
      <p:pic>
        <p:nvPicPr>
          <p:cNvPr id="5" name="Picture 4">
            <a:extLst>
              <a:ext uri="{FF2B5EF4-FFF2-40B4-BE49-F238E27FC236}">
                <a16:creationId xmlns:a16="http://schemas.microsoft.com/office/drawing/2014/main" id="{A79C5B05-9FB0-59D4-8A9A-7163687DA5FC}"/>
              </a:ext>
            </a:extLst>
          </p:cNvPr>
          <p:cNvPicPr>
            <a:picLocks noChangeAspect="1"/>
          </p:cNvPicPr>
          <p:nvPr/>
        </p:nvPicPr>
        <p:blipFill>
          <a:blip r:embed="rId4"/>
          <a:stretch>
            <a:fillRect/>
          </a:stretch>
        </p:blipFill>
        <p:spPr>
          <a:xfrm>
            <a:off x="6881445" y="3649089"/>
            <a:ext cx="4917832" cy="2736776"/>
          </a:xfrm>
          <a:prstGeom prst="rect">
            <a:avLst/>
          </a:prstGeom>
        </p:spPr>
      </p:pic>
      <p:pic>
        <p:nvPicPr>
          <p:cNvPr id="4" name="Picture 3" descr="Text, logo&#10;&#10;Description automatically generated">
            <a:extLst>
              <a:ext uri="{FF2B5EF4-FFF2-40B4-BE49-F238E27FC236}">
                <a16:creationId xmlns:a16="http://schemas.microsoft.com/office/drawing/2014/main" id="{6F58F2AA-C72D-4BDB-9D6B-02F00834CA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1160" y="6176963"/>
            <a:ext cx="2202024" cy="544507"/>
          </a:xfrm>
          <a:prstGeom prst="rect">
            <a:avLst/>
          </a:prstGeom>
        </p:spPr>
      </p:pic>
      <p:pic>
        <p:nvPicPr>
          <p:cNvPr id="15" name="Picture 14">
            <a:extLst>
              <a:ext uri="{FF2B5EF4-FFF2-40B4-BE49-F238E27FC236}">
                <a16:creationId xmlns:a16="http://schemas.microsoft.com/office/drawing/2014/main" id="{35EDB991-8710-4776-F14E-0F099324851D}"/>
              </a:ext>
            </a:extLst>
          </p:cNvPr>
          <p:cNvPicPr>
            <a:picLocks noChangeAspect="1"/>
          </p:cNvPicPr>
          <p:nvPr/>
        </p:nvPicPr>
        <p:blipFill>
          <a:blip r:embed="rId6"/>
          <a:stretch>
            <a:fillRect/>
          </a:stretch>
        </p:blipFill>
        <p:spPr>
          <a:xfrm>
            <a:off x="6095779" y="2689688"/>
            <a:ext cx="1485754" cy="1482139"/>
          </a:xfrm>
          <a:prstGeom prst="rect">
            <a:avLst/>
          </a:prstGeom>
        </p:spPr>
      </p:pic>
    </p:spTree>
    <p:extLst>
      <p:ext uri="{BB962C8B-B14F-4D97-AF65-F5344CB8AC3E}">
        <p14:creationId xmlns:p14="http://schemas.microsoft.com/office/powerpoint/2010/main" val="2238075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59A47-B1E4-4207-8EB9-0559ACF80111}"/>
              </a:ext>
            </a:extLst>
          </p:cNvPr>
          <p:cNvSpPr>
            <a:spLocks noGrp="1"/>
          </p:cNvSpPr>
          <p:nvPr>
            <p:ph type="title"/>
          </p:nvPr>
        </p:nvSpPr>
        <p:spPr/>
        <p:txBody>
          <a:bodyPr/>
          <a:lstStyle/>
          <a:p>
            <a:r>
              <a:rPr lang="en-US">
                <a:solidFill>
                  <a:schemeClr val="tx1"/>
                </a:solidFill>
                <a:latin typeface="Montserrat SemiBold"/>
              </a:rPr>
              <a:t>STAY CONNECTED!</a:t>
            </a:r>
            <a:endParaRPr lang="en-US">
              <a:solidFill>
                <a:schemeClr val="tx1"/>
              </a:solidFill>
            </a:endParaRPr>
          </a:p>
        </p:txBody>
      </p:sp>
      <p:pic>
        <p:nvPicPr>
          <p:cNvPr id="4" name="Picture 3" descr="Text, logo&#10;&#10;Description automatically generated">
            <a:extLst>
              <a:ext uri="{FF2B5EF4-FFF2-40B4-BE49-F238E27FC236}">
                <a16:creationId xmlns:a16="http://schemas.microsoft.com/office/drawing/2014/main" id="{6F58F2AA-C72D-4BDB-9D6B-02F00834CA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1160" y="6176963"/>
            <a:ext cx="2202024" cy="544507"/>
          </a:xfrm>
          <a:prstGeom prst="rect">
            <a:avLst/>
          </a:prstGeom>
        </p:spPr>
      </p:pic>
      <p:cxnSp>
        <p:nvCxnSpPr>
          <p:cNvPr id="6" name="Straight Connector 5">
            <a:extLst>
              <a:ext uri="{FF2B5EF4-FFF2-40B4-BE49-F238E27FC236}">
                <a16:creationId xmlns:a16="http://schemas.microsoft.com/office/drawing/2014/main" id="{208C6A5B-F29A-4D3B-9C6E-2387A431A79E}"/>
              </a:ext>
            </a:extLst>
          </p:cNvPr>
          <p:cNvCxnSpPr/>
          <p:nvPr/>
        </p:nvCxnSpPr>
        <p:spPr>
          <a:xfrm>
            <a:off x="0" y="6531429"/>
            <a:ext cx="95172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D2D48142-8680-2532-2526-E32EF7B3E859}"/>
              </a:ext>
            </a:extLst>
          </p:cNvPr>
          <p:cNvSpPr>
            <a:spLocks noGrp="1"/>
          </p:cNvSpPr>
          <p:nvPr>
            <p:ph idx="1"/>
          </p:nvPr>
        </p:nvSpPr>
        <p:spPr>
          <a:xfrm>
            <a:off x="977760" y="1693968"/>
            <a:ext cx="4677550" cy="2616623"/>
          </a:xfrm>
        </p:spPr>
        <p:txBody>
          <a:bodyPr vert="horz" lIns="91440" tIns="45720" rIns="91440" bIns="45720" rtlCol="0" anchor="t">
            <a:normAutofit/>
          </a:bodyPr>
          <a:lstStyle/>
          <a:p>
            <a:pPr>
              <a:lnSpc>
                <a:spcPct val="150000"/>
              </a:lnSpc>
            </a:pPr>
            <a:r>
              <a:rPr lang="en-US" sz="2000">
                <a:solidFill>
                  <a:schemeClr val="tx1"/>
                </a:solidFill>
              </a:rPr>
              <a:t>Firm news, market updates, and planning tips, all in one place.</a:t>
            </a:r>
          </a:p>
          <a:p>
            <a:pPr>
              <a:lnSpc>
                <a:spcPct val="150000"/>
              </a:lnSpc>
            </a:pPr>
            <a:r>
              <a:rPr lang="en-US" sz="2000">
                <a:solidFill>
                  <a:schemeClr val="tx1"/>
                </a:solidFill>
              </a:rPr>
              <a:t>Please follow us on all platforms!</a:t>
            </a:r>
          </a:p>
        </p:txBody>
      </p:sp>
      <p:pic>
        <p:nvPicPr>
          <p:cNvPr id="5" name="Picture 4">
            <a:extLst>
              <a:ext uri="{FF2B5EF4-FFF2-40B4-BE49-F238E27FC236}">
                <a16:creationId xmlns:a16="http://schemas.microsoft.com/office/drawing/2014/main" id="{96F09FA9-1803-606C-12A9-B1C6A7D730AB}"/>
              </a:ext>
            </a:extLst>
          </p:cNvPr>
          <p:cNvPicPr>
            <a:picLocks noChangeAspect="1"/>
          </p:cNvPicPr>
          <p:nvPr/>
        </p:nvPicPr>
        <p:blipFill>
          <a:blip r:embed="rId4"/>
          <a:stretch>
            <a:fillRect/>
          </a:stretch>
        </p:blipFill>
        <p:spPr>
          <a:xfrm>
            <a:off x="6862942" y="1460499"/>
            <a:ext cx="5070116" cy="4582584"/>
          </a:xfrm>
          <a:prstGeom prst="rect">
            <a:avLst/>
          </a:prstGeom>
        </p:spPr>
      </p:pic>
      <p:pic>
        <p:nvPicPr>
          <p:cNvPr id="12" name="Picture 11">
            <a:extLst>
              <a:ext uri="{FF2B5EF4-FFF2-40B4-BE49-F238E27FC236}">
                <a16:creationId xmlns:a16="http://schemas.microsoft.com/office/drawing/2014/main" id="{553BB34D-8671-FB4A-D85F-90F17E3FCAB5}"/>
              </a:ext>
            </a:extLst>
          </p:cNvPr>
          <p:cNvPicPr>
            <a:picLocks noChangeAspect="1"/>
          </p:cNvPicPr>
          <p:nvPr/>
        </p:nvPicPr>
        <p:blipFill>
          <a:blip r:embed="rId5"/>
          <a:stretch>
            <a:fillRect/>
          </a:stretch>
        </p:blipFill>
        <p:spPr>
          <a:xfrm>
            <a:off x="1331914" y="3433763"/>
            <a:ext cx="3114675" cy="1831975"/>
          </a:xfrm>
          <a:prstGeom prst="rect">
            <a:avLst/>
          </a:prstGeom>
        </p:spPr>
      </p:pic>
    </p:spTree>
    <p:extLst>
      <p:ext uri="{BB962C8B-B14F-4D97-AF65-F5344CB8AC3E}">
        <p14:creationId xmlns:p14="http://schemas.microsoft.com/office/powerpoint/2010/main" val="138795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9F844-7C1D-8BF7-360B-C23B02B2F9F8}"/>
            </a:ext>
          </a:extLst>
        </p:cNvPr>
        <p:cNvGrpSpPr/>
        <p:nvPr/>
      </p:nvGrpSpPr>
      <p:grpSpPr>
        <a:xfrm>
          <a:off x="0" y="0"/>
          <a:ext cx="0" cy="0"/>
          <a:chOff x="0" y="0"/>
          <a:chExt cx="0" cy="0"/>
        </a:xfrm>
      </p:grpSpPr>
      <p:pic>
        <p:nvPicPr>
          <p:cNvPr id="4" name="Picture 3" descr="CALIBER WEALTH MANAGEMENT&#10;&#10;AI-generated content may be incorrect.">
            <a:extLst>
              <a:ext uri="{FF2B5EF4-FFF2-40B4-BE49-F238E27FC236}">
                <a16:creationId xmlns:a16="http://schemas.microsoft.com/office/drawing/2014/main" id="{3673D8EF-783A-C565-404E-16D3C5D669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64526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68442"/>
            <a:ext cx="8229600" cy="868362"/>
          </a:xfrm>
        </p:spPr>
        <p:txBody>
          <a:bodyPr>
            <a:normAutofit fontScale="90000"/>
          </a:bodyPr>
          <a:lstStyle/>
          <a:p>
            <a:r>
              <a:rPr lang="en-US" sz="4000">
                <a:solidFill>
                  <a:schemeClr val="accent1"/>
                </a:solidFill>
              </a:rPr>
              <a:t>Medicare</a:t>
            </a:r>
            <a:r>
              <a:rPr lang="en-US"/>
              <a:t> UPDATE </a:t>
            </a:r>
            <a:r>
              <a:rPr lang="en-US">
                <a:solidFill>
                  <a:srgbClr val="FF0000"/>
                </a:solidFill>
              </a:rPr>
              <a:t>2026 / 2027</a:t>
            </a:r>
            <a:br>
              <a:rPr lang="en-US">
                <a:solidFill>
                  <a:srgbClr val="FF0000"/>
                </a:solidFill>
              </a:rPr>
            </a:br>
            <a:r>
              <a:rPr lang="en-US">
                <a:solidFill>
                  <a:srgbClr val="FF0000"/>
                </a:solidFill>
              </a:rPr>
              <a:t>The Good News and Not so Good News</a:t>
            </a:r>
            <a:endParaRPr lang="en-US" b="1">
              <a:solidFill>
                <a:srgbClr val="FF0000"/>
              </a:solidFill>
            </a:endParaRPr>
          </a:p>
        </p:txBody>
      </p:sp>
      <p:sp>
        <p:nvSpPr>
          <p:cNvPr id="3" name="Content Placeholder 2"/>
          <p:cNvSpPr>
            <a:spLocks noGrp="1"/>
          </p:cNvSpPr>
          <p:nvPr>
            <p:ph idx="1"/>
          </p:nvPr>
        </p:nvSpPr>
        <p:spPr>
          <a:xfrm>
            <a:off x="1545657" y="1403684"/>
            <a:ext cx="8991600" cy="5486400"/>
          </a:xfrm>
        </p:spPr>
        <p:txBody>
          <a:bodyPr>
            <a:normAutofit fontScale="47500" lnSpcReduction="20000"/>
          </a:bodyPr>
          <a:lstStyle/>
          <a:p>
            <a:pPr marL="0" indent="0" algn="ctr">
              <a:buNone/>
            </a:pPr>
            <a:endParaRPr lang="en-US" sz="4200"/>
          </a:p>
          <a:p>
            <a:pPr marL="0" indent="0" algn="ctr">
              <a:buNone/>
            </a:pPr>
            <a:r>
              <a:rPr lang="en-US" sz="7600" b="1"/>
              <a:t>Medicare Part D Prescription Drug Coverage </a:t>
            </a:r>
          </a:p>
          <a:p>
            <a:pPr marL="0" indent="0" algn="ctr">
              <a:buNone/>
            </a:pPr>
            <a:endParaRPr lang="en-US" sz="5800" b="1"/>
          </a:p>
          <a:p>
            <a:pPr marL="0" indent="0" algn="ctr">
              <a:buNone/>
            </a:pPr>
            <a:r>
              <a:rPr lang="en-US" sz="5800" b="1"/>
              <a:t>and</a:t>
            </a:r>
          </a:p>
          <a:p>
            <a:pPr marL="0" indent="0" algn="ctr">
              <a:buNone/>
            </a:pPr>
            <a:endParaRPr lang="en-US" sz="5800" b="1"/>
          </a:p>
          <a:p>
            <a:pPr marL="0" indent="0" algn="ctr">
              <a:buNone/>
            </a:pPr>
            <a:r>
              <a:rPr lang="en-US" sz="7600" b="1"/>
              <a:t>Part C Medicare Advantage plans</a:t>
            </a:r>
            <a:r>
              <a:rPr lang="en-US" sz="6500" b="1"/>
              <a:t> </a:t>
            </a:r>
          </a:p>
          <a:p>
            <a:pPr marL="0" indent="0" algn="ctr">
              <a:buNone/>
            </a:pPr>
            <a:endParaRPr lang="en-US" sz="6500" b="1"/>
          </a:p>
          <a:p>
            <a:pPr marL="0" indent="0" algn="ctr">
              <a:buNone/>
            </a:pPr>
            <a:r>
              <a:rPr lang="en-US" sz="6500" b="1"/>
              <a:t>will have </a:t>
            </a:r>
            <a:r>
              <a:rPr lang="en-US" sz="5800" b="1"/>
              <a:t>CHANGES Effective</a:t>
            </a:r>
          </a:p>
          <a:p>
            <a:pPr marL="0" indent="0" algn="ctr">
              <a:buNone/>
            </a:pPr>
            <a:endParaRPr lang="en-US" sz="5100"/>
          </a:p>
          <a:p>
            <a:pPr marL="0" indent="0" algn="ctr">
              <a:buNone/>
            </a:pPr>
            <a:r>
              <a:rPr lang="en-US" sz="6700" b="1">
                <a:solidFill>
                  <a:srgbClr val="FF0000"/>
                </a:solidFill>
              </a:rPr>
              <a:t>1/1/2027</a:t>
            </a:r>
          </a:p>
          <a:p>
            <a:pPr marL="0" indent="0" algn="ctr">
              <a:buNone/>
            </a:pPr>
            <a:endParaRPr lang="en-US"/>
          </a:p>
          <a:p>
            <a:pPr marL="0" indent="0" algn="ctr">
              <a:buNone/>
            </a:pPr>
            <a:r>
              <a:rPr lang="en-US"/>
              <a:t> </a:t>
            </a:r>
          </a:p>
          <a:p>
            <a:pPr marL="0" indent="0" algn="ctr">
              <a:buNone/>
            </a:pPr>
            <a:r>
              <a:rPr lang="en-US" sz="4000"/>
              <a:t>  </a:t>
            </a:r>
          </a:p>
          <a:p>
            <a:pPr marL="365760" lvl="1" indent="0">
              <a:buNone/>
            </a:pPr>
            <a:endParaRPr lang="en-US"/>
          </a:p>
          <a:p>
            <a:endParaRPr lang="en-US"/>
          </a:p>
          <a:p>
            <a:endParaRPr lang="en-US"/>
          </a:p>
          <a:p>
            <a:endParaRPr lang="en-US"/>
          </a:p>
        </p:txBody>
      </p:sp>
      <p:sp>
        <p:nvSpPr>
          <p:cNvPr id="6" name="Slide Number Placeholder 4"/>
          <p:cNvSpPr txBox="1">
            <a:spLocks/>
          </p:cNvSpPr>
          <p:nvPr/>
        </p:nvSpPr>
        <p:spPr>
          <a:xfrm>
            <a:off x="8077200" y="6340475"/>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Date Placeholder 6"/>
          <p:cNvSpPr txBox="1">
            <a:spLocks/>
          </p:cNvSpPr>
          <p:nvPr/>
        </p:nvSpPr>
        <p:spPr>
          <a:xfrm>
            <a:off x="1981200" y="6340475"/>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Footer Placeholder 7"/>
          <p:cNvSpPr txBox="1">
            <a:spLocks/>
          </p:cNvSpPr>
          <p:nvPr/>
        </p:nvSpPr>
        <p:spPr>
          <a:xfrm>
            <a:off x="4648200" y="6340475"/>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52520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What Is Medicare?</a:t>
            </a:r>
          </a:p>
        </p:txBody>
      </p:sp>
      <p:sp>
        <p:nvSpPr>
          <p:cNvPr id="3" name="Content Placeholder 2"/>
          <p:cNvSpPr>
            <a:spLocks noGrp="1"/>
          </p:cNvSpPr>
          <p:nvPr>
            <p:ph idx="1"/>
          </p:nvPr>
        </p:nvSpPr>
        <p:spPr>
          <a:xfrm>
            <a:off x="1981200" y="1371600"/>
            <a:ext cx="8229600" cy="5257800"/>
          </a:xfrm>
        </p:spPr>
        <p:txBody>
          <a:bodyPr>
            <a:normAutofit/>
          </a:bodyPr>
          <a:lstStyle/>
          <a:p>
            <a:r>
              <a:rPr lang="en-US" sz="3600"/>
              <a:t>Federal Health Program for people:</a:t>
            </a:r>
          </a:p>
          <a:p>
            <a:pPr lvl="1">
              <a:buFont typeface="Arial" panose="020B0604020202020204" pitchFamily="34" charset="0"/>
              <a:buChar char="•"/>
            </a:pPr>
            <a:r>
              <a:rPr lang="en-US" sz="3200"/>
              <a:t>65 and older</a:t>
            </a:r>
          </a:p>
          <a:p>
            <a:pPr lvl="1">
              <a:buFont typeface="Arial" panose="020B0604020202020204" pitchFamily="34" charset="0"/>
              <a:buChar char="•"/>
            </a:pPr>
            <a:r>
              <a:rPr lang="en-US" sz="3200"/>
              <a:t>Under 65 with certain disabilities</a:t>
            </a:r>
          </a:p>
          <a:p>
            <a:pPr lvl="1">
              <a:buFont typeface="Arial" panose="020B0604020202020204" pitchFamily="34" charset="0"/>
              <a:buChar char="•"/>
            </a:pPr>
            <a:r>
              <a:rPr lang="en-US" sz="3200"/>
              <a:t>Any age with End-Stage Renal Disease</a:t>
            </a:r>
          </a:p>
          <a:p>
            <a:pPr marL="457200" lvl="1" indent="0">
              <a:buNone/>
            </a:pPr>
            <a:endParaRPr lang="en-US" sz="3200"/>
          </a:p>
          <a:p>
            <a:pPr marL="457200" lvl="1" indent="0">
              <a:buNone/>
            </a:pPr>
            <a:r>
              <a:rPr lang="en-US" sz="3200"/>
              <a:t>Original Medicare Parts A and B were signed into Law on July 30, 1965, under Lyndon Johnson.  </a:t>
            </a:r>
          </a:p>
        </p:txBody>
      </p:sp>
    </p:spTree>
    <p:extLst>
      <p:ext uri="{BB962C8B-B14F-4D97-AF65-F5344CB8AC3E}">
        <p14:creationId xmlns:p14="http://schemas.microsoft.com/office/powerpoint/2010/main" val="19999374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60B142-9E60-69F6-04AF-84F03C932768}"/>
              </a:ext>
            </a:extLst>
          </p:cNvPr>
          <p:cNvSpPr>
            <a:spLocks noGrp="1"/>
          </p:cNvSpPr>
          <p:nvPr>
            <p:ph type="dt" sz="half" idx="10"/>
          </p:nvPr>
        </p:nvSpPr>
        <p:spPr/>
        <p:txBody>
          <a:bodyPr/>
          <a:lstStyle/>
          <a:p>
            <a:r>
              <a:rPr lang="en-US">
                <a:solidFill>
                  <a:prstClr val="black"/>
                </a:solidFill>
                <a:latin typeface="Calibri"/>
              </a:rPr>
              <a:t>05/01/2014</a:t>
            </a:r>
          </a:p>
        </p:txBody>
      </p:sp>
      <p:sp>
        <p:nvSpPr>
          <p:cNvPr id="3" name="Footer Placeholder 2">
            <a:extLst>
              <a:ext uri="{FF2B5EF4-FFF2-40B4-BE49-F238E27FC236}">
                <a16:creationId xmlns:a16="http://schemas.microsoft.com/office/drawing/2014/main" id="{7BB92D55-D114-9C3A-01ED-CFDC52D93350}"/>
              </a:ext>
            </a:extLst>
          </p:cNvPr>
          <p:cNvSpPr>
            <a:spLocks noGrp="1"/>
          </p:cNvSpPr>
          <p:nvPr>
            <p:ph type="ftr" sz="quarter" idx="11"/>
          </p:nvPr>
        </p:nvSpPr>
        <p:spPr/>
        <p:txBody>
          <a:bodyPr/>
          <a:lstStyle/>
          <a:p>
            <a:r>
              <a:rPr lang="en-US">
                <a:solidFill>
                  <a:prstClr val="black"/>
                </a:solidFill>
                <a:latin typeface="Calibri"/>
              </a:rPr>
              <a:t>Medicare Getting Started</a:t>
            </a:r>
          </a:p>
        </p:txBody>
      </p:sp>
      <p:sp>
        <p:nvSpPr>
          <p:cNvPr id="4" name="Slide Number Placeholder 3">
            <a:extLst>
              <a:ext uri="{FF2B5EF4-FFF2-40B4-BE49-F238E27FC236}">
                <a16:creationId xmlns:a16="http://schemas.microsoft.com/office/drawing/2014/main" id="{9B11744F-E23E-71D7-E289-E0091932A7DC}"/>
              </a:ext>
            </a:extLst>
          </p:cNvPr>
          <p:cNvSpPr>
            <a:spLocks noGrp="1"/>
          </p:cNvSpPr>
          <p:nvPr>
            <p:ph type="sldNum" sz="quarter" idx="12"/>
          </p:nvPr>
        </p:nvSpPr>
        <p:spPr/>
        <p:txBody>
          <a:bodyPr/>
          <a:lstStyle/>
          <a:p>
            <a:fld id="{78C0CC3C-85F1-4D86-9B70-8D9F8B17F046}" type="slidenum">
              <a:rPr lang="en-US">
                <a:solidFill>
                  <a:prstClr val="black"/>
                </a:solidFill>
                <a:latin typeface="Calibri"/>
              </a:rPr>
              <a:pPr/>
              <a:t>17</a:t>
            </a:fld>
            <a:endParaRPr lang="en-US">
              <a:solidFill>
                <a:prstClr val="black"/>
              </a:solidFill>
              <a:latin typeface="Calibri"/>
            </a:endParaRPr>
          </a:p>
        </p:txBody>
      </p:sp>
      <p:pic>
        <p:nvPicPr>
          <p:cNvPr id="6" name="Picture 5">
            <a:extLst>
              <a:ext uri="{FF2B5EF4-FFF2-40B4-BE49-F238E27FC236}">
                <a16:creationId xmlns:a16="http://schemas.microsoft.com/office/drawing/2014/main" id="{F297C1DE-567F-3DDE-2FD9-D7283E3324DB}"/>
              </a:ext>
            </a:extLst>
          </p:cNvPr>
          <p:cNvPicPr>
            <a:picLocks noChangeAspect="1"/>
          </p:cNvPicPr>
          <p:nvPr/>
        </p:nvPicPr>
        <p:blipFill>
          <a:blip r:embed="rId2"/>
          <a:stretch>
            <a:fillRect/>
          </a:stretch>
        </p:blipFill>
        <p:spPr>
          <a:xfrm>
            <a:off x="1981201" y="1390788"/>
            <a:ext cx="8179903" cy="5314813"/>
          </a:xfrm>
          <a:prstGeom prst="rect">
            <a:avLst/>
          </a:prstGeom>
        </p:spPr>
      </p:pic>
      <p:sp>
        <p:nvSpPr>
          <p:cNvPr id="7" name="TextBox 6">
            <a:extLst>
              <a:ext uri="{FF2B5EF4-FFF2-40B4-BE49-F238E27FC236}">
                <a16:creationId xmlns:a16="http://schemas.microsoft.com/office/drawing/2014/main" id="{8BE2286B-A5FB-783B-8DEA-473D8F5809AB}"/>
              </a:ext>
            </a:extLst>
          </p:cNvPr>
          <p:cNvSpPr txBox="1"/>
          <p:nvPr/>
        </p:nvSpPr>
        <p:spPr>
          <a:xfrm flipH="1">
            <a:off x="2408582" y="152401"/>
            <a:ext cx="6947453" cy="830997"/>
          </a:xfrm>
          <a:prstGeom prst="rect">
            <a:avLst/>
          </a:prstGeom>
          <a:noFill/>
        </p:spPr>
        <p:txBody>
          <a:bodyPr wrap="square" rtlCol="0">
            <a:spAutoFit/>
          </a:bodyPr>
          <a:lstStyle/>
          <a:p>
            <a:pPr algn="ctr"/>
            <a:r>
              <a:rPr lang="en-US" sz="2400" b="1">
                <a:solidFill>
                  <a:srgbClr val="0070C0"/>
                </a:solidFill>
                <a:latin typeface="Calibri"/>
              </a:rPr>
              <a:t>President Harry Truman and Wife Bess are Medicare Enrollees #1 and 2 in 1965</a:t>
            </a:r>
          </a:p>
        </p:txBody>
      </p:sp>
    </p:spTree>
    <p:extLst>
      <p:ext uri="{BB962C8B-B14F-4D97-AF65-F5344CB8AC3E}">
        <p14:creationId xmlns:p14="http://schemas.microsoft.com/office/powerpoint/2010/main" val="1122035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a:t>Who Runs Medicare?</a:t>
            </a:r>
          </a:p>
        </p:txBody>
      </p:sp>
      <p:sp>
        <p:nvSpPr>
          <p:cNvPr id="3" name="Content Placeholder 2"/>
          <p:cNvSpPr>
            <a:spLocks noGrp="1"/>
          </p:cNvSpPr>
          <p:nvPr>
            <p:ph idx="1"/>
          </p:nvPr>
        </p:nvSpPr>
        <p:spPr>
          <a:xfrm>
            <a:off x="1752600" y="1371600"/>
            <a:ext cx="8763000" cy="5486400"/>
          </a:xfrm>
        </p:spPr>
        <p:txBody>
          <a:bodyPr>
            <a:normAutofit fontScale="85000" lnSpcReduction="10000"/>
          </a:bodyPr>
          <a:lstStyle/>
          <a:p>
            <a:r>
              <a:rPr lang="en-US" sz="3800"/>
              <a:t>Centers for Medicare &amp; Medicaid Services – CMS</a:t>
            </a:r>
          </a:p>
          <a:p>
            <a:pPr marL="0" indent="0">
              <a:buNone/>
            </a:pPr>
            <a:endParaRPr lang="en-US" sz="3800"/>
          </a:p>
          <a:p>
            <a:r>
              <a:rPr lang="en-US" sz="3800"/>
              <a:t>CMS also operates Medicaid and </a:t>
            </a:r>
          </a:p>
          <a:p>
            <a:pPr marL="0" indent="0">
              <a:buNone/>
            </a:pPr>
            <a:r>
              <a:rPr lang="en-US" sz="3800"/>
              <a:t>   The Affordable Care Act – Individual 	Health plans</a:t>
            </a:r>
          </a:p>
          <a:p>
            <a:pPr marL="0" indent="0">
              <a:buNone/>
            </a:pPr>
            <a:endParaRPr lang="en-US" sz="3800"/>
          </a:p>
          <a:p>
            <a:r>
              <a:rPr lang="en-US" sz="3800"/>
              <a:t>Robert Kennedy Jr. is Secretary of the Department of Health and Human Services</a:t>
            </a:r>
          </a:p>
          <a:p>
            <a:pPr marL="0" indent="0">
              <a:buNone/>
            </a:pPr>
            <a:r>
              <a:rPr lang="en-US" sz="3800"/>
              <a:t>	Dr. Oz in Head of Medicare/</a:t>
            </a:r>
            <a:r>
              <a:rPr lang="en-US" sz="3800" err="1"/>
              <a:t>Medcaid</a:t>
            </a:r>
            <a:r>
              <a:rPr lang="en-US" sz="3800"/>
              <a:t> </a:t>
            </a:r>
          </a:p>
          <a:p>
            <a:pPr marL="0" indent="0">
              <a:buNone/>
            </a:pPr>
            <a:r>
              <a:rPr lang="en-US" sz="3800"/>
              <a:t>	Services - CMS</a:t>
            </a:r>
          </a:p>
          <a:p>
            <a:r>
              <a:rPr lang="en-US" sz="3800"/>
              <a:t>You Enroll via the Social Security Administration</a:t>
            </a:r>
          </a:p>
          <a:p>
            <a:pPr marL="365760" lvl="1" indent="0">
              <a:buNone/>
            </a:pPr>
            <a:endParaRPr lang="en-US"/>
          </a:p>
        </p:txBody>
      </p:sp>
    </p:spTree>
    <p:extLst>
      <p:ext uri="{BB962C8B-B14F-4D97-AF65-F5344CB8AC3E}">
        <p14:creationId xmlns:p14="http://schemas.microsoft.com/office/powerpoint/2010/main" val="39881922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52400"/>
            <a:ext cx="7391400" cy="1066800"/>
          </a:xfrm>
        </p:spPr>
        <p:txBody>
          <a:bodyPr>
            <a:normAutofit fontScale="90000"/>
          </a:bodyPr>
          <a:lstStyle/>
          <a:p>
            <a:pPr>
              <a:defRPr/>
            </a:pPr>
            <a:r>
              <a:rPr lang="en-US">
                <a:solidFill>
                  <a:schemeClr val="tx2">
                    <a:satMod val="130000"/>
                  </a:schemeClr>
                </a:solidFill>
              </a:rPr>
              <a:t>FIRST BABY BOOMER – Kathleen Kirschling</a:t>
            </a:r>
          </a:p>
        </p:txBody>
      </p:sp>
      <p:pic>
        <p:nvPicPr>
          <p:cNvPr id="20483" name="Content Placeholder 4" descr="Kathleen-Casey-Kirschling-lg.jpg"/>
          <p:cNvPicPr>
            <a:picLocks noGrp="1" noChangeAspect="1"/>
          </p:cNvPicPr>
          <p:nvPr>
            <p:ph idx="1"/>
          </p:nvPr>
        </p:nvPicPr>
        <p:blipFill>
          <a:blip r:embed="rId3" cstate="print"/>
          <a:srcRect/>
          <a:stretch>
            <a:fillRect/>
          </a:stretch>
        </p:blipFill>
        <p:spPr>
          <a:xfrm>
            <a:off x="7467600" y="1564873"/>
            <a:ext cx="3055692" cy="4694709"/>
          </a:xfrm>
          <a:noFill/>
        </p:spPr>
      </p:pic>
      <p:sp>
        <p:nvSpPr>
          <p:cNvPr id="4" name="TextBox 3"/>
          <p:cNvSpPr txBox="1"/>
          <p:nvPr/>
        </p:nvSpPr>
        <p:spPr>
          <a:xfrm>
            <a:off x="1905000" y="1547940"/>
            <a:ext cx="5562600" cy="5109091"/>
          </a:xfrm>
          <a:prstGeom prst="rect">
            <a:avLst/>
          </a:prstGeom>
          <a:noFill/>
        </p:spPr>
        <p:txBody>
          <a:bodyPr wrap="square" rtlCol="0">
            <a:spAutoFit/>
          </a:bodyPr>
          <a:lstStyle/>
          <a:p>
            <a:pPr marL="285750" indent="-285750">
              <a:buFont typeface="Wingdings" panose="05000000000000000000" pitchFamily="2" charset="2"/>
              <a:buChar char="§"/>
            </a:pPr>
            <a:r>
              <a:rPr lang="en-US" sz="2400">
                <a:solidFill>
                  <a:prstClr val="black"/>
                </a:solidFill>
                <a:latin typeface="Calibri"/>
              </a:rPr>
              <a:t>Born 1 second past Midnight Jan. 1, 1946</a:t>
            </a:r>
          </a:p>
          <a:p>
            <a:pPr marL="285750" indent="-285750">
              <a:buFont typeface="Wingdings" panose="05000000000000000000" pitchFamily="2" charset="2"/>
              <a:buChar char="§"/>
            </a:pPr>
            <a:r>
              <a:rPr lang="en-US" sz="2400">
                <a:solidFill>
                  <a:prstClr val="black"/>
                </a:solidFill>
                <a:latin typeface="Calibri"/>
              </a:rPr>
              <a:t>1</a:t>
            </a:r>
            <a:r>
              <a:rPr lang="en-US" sz="2400" baseline="30000">
                <a:solidFill>
                  <a:prstClr val="black"/>
                </a:solidFill>
                <a:latin typeface="Calibri"/>
              </a:rPr>
              <a:t>st</a:t>
            </a:r>
            <a:r>
              <a:rPr lang="en-US" sz="2400">
                <a:solidFill>
                  <a:prstClr val="black"/>
                </a:solidFill>
                <a:latin typeface="Calibri"/>
              </a:rPr>
              <a:t> Boomer to file for Soc Sec Benefits October 2007</a:t>
            </a:r>
          </a:p>
          <a:p>
            <a:pPr marL="285750" indent="-285750">
              <a:buFont typeface="Wingdings" panose="05000000000000000000" pitchFamily="2" charset="2"/>
              <a:buChar char="§"/>
            </a:pPr>
            <a:r>
              <a:rPr lang="en-US" sz="2400">
                <a:solidFill>
                  <a:prstClr val="black"/>
                </a:solidFill>
                <a:latin typeface="Calibri"/>
              </a:rPr>
              <a:t>1</a:t>
            </a:r>
            <a:r>
              <a:rPr lang="en-US" sz="2400" baseline="30000">
                <a:solidFill>
                  <a:prstClr val="black"/>
                </a:solidFill>
                <a:latin typeface="Calibri"/>
              </a:rPr>
              <a:t>st</a:t>
            </a:r>
            <a:r>
              <a:rPr lang="en-US" sz="2400">
                <a:solidFill>
                  <a:prstClr val="black"/>
                </a:solidFill>
                <a:latin typeface="Calibri"/>
              </a:rPr>
              <a:t> Boomer to file for Medicare October 2010</a:t>
            </a:r>
          </a:p>
          <a:p>
            <a:pPr marL="342900" indent="-342900">
              <a:buFont typeface="Arial" panose="020B0604020202020204" pitchFamily="34" charset="0"/>
              <a:buChar char="•"/>
            </a:pPr>
            <a:r>
              <a:rPr lang="en-US" sz="2400">
                <a:solidFill>
                  <a:prstClr val="black"/>
                </a:solidFill>
                <a:latin typeface="Calibri"/>
              </a:rPr>
              <a:t>1946 to 1965  20-year span where </a:t>
            </a:r>
          </a:p>
          <a:p>
            <a:r>
              <a:rPr lang="en-US" sz="2400" b="1">
                <a:solidFill>
                  <a:prstClr val="black"/>
                </a:solidFill>
                <a:latin typeface="Calibri"/>
              </a:rPr>
              <a:t>     80 million</a:t>
            </a:r>
            <a:r>
              <a:rPr lang="en-US" sz="2400">
                <a:solidFill>
                  <a:prstClr val="black"/>
                </a:solidFill>
                <a:latin typeface="Calibri"/>
              </a:rPr>
              <a:t> Baby’s were born after WW II.</a:t>
            </a:r>
          </a:p>
          <a:p>
            <a:endParaRPr lang="en-US" sz="1400">
              <a:solidFill>
                <a:prstClr val="black"/>
              </a:solidFill>
              <a:latin typeface="Calibri"/>
            </a:endParaRPr>
          </a:p>
          <a:p>
            <a:pPr marL="342900" indent="-342900">
              <a:buFont typeface="Arial" panose="020B0604020202020204" pitchFamily="34" charset="0"/>
              <a:buChar char="•"/>
            </a:pPr>
            <a:r>
              <a:rPr lang="en-US" sz="2400">
                <a:solidFill>
                  <a:prstClr val="black"/>
                </a:solidFill>
                <a:latin typeface="Calibri"/>
              </a:rPr>
              <a:t>RIGHT NOW </a:t>
            </a:r>
            <a:r>
              <a:rPr lang="en-US" sz="2800" b="1">
                <a:solidFill>
                  <a:srgbClr val="FF0000"/>
                </a:solidFill>
                <a:latin typeface="Calibri"/>
              </a:rPr>
              <a:t>Aprox. 14,000</a:t>
            </a:r>
            <a:r>
              <a:rPr lang="en-US" sz="2400">
                <a:solidFill>
                  <a:prstClr val="black"/>
                </a:solidFill>
                <a:latin typeface="Calibri"/>
              </a:rPr>
              <a:t> PEOPLE A DAY TURNING AGE 65 until 2030.</a:t>
            </a:r>
          </a:p>
          <a:p>
            <a:endParaRPr lang="en-US" sz="1200">
              <a:solidFill>
                <a:prstClr val="black"/>
              </a:solidFill>
              <a:latin typeface="Calibri"/>
            </a:endParaRPr>
          </a:p>
          <a:p>
            <a:pPr marL="342900" indent="-342900">
              <a:buFont typeface="Arial" panose="020B0604020202020204" pitchFamily="34" charset="0"/>
              <a:buChar char="•"/>
            </a:pPr>
            <a:r>
              <a:rPr lang="en-US" sz="2400">
                <a:solidFill>
                  <a:prstClr val="black"/>
                </a:solidFill>
                <a:latin typeface="Calibri"/>
              </a:rPr>
              <a:t>Current aprox. 70 mil in Medicare by 2030 Could be nearly </a:t>
            </a:r>
            <a:r>
              <a:rPr lang="en-US" sz="2800" b="1">
                <a:solidFill>
                  <a:srgbClr val="FF0000"/>
                </a:solidFill>
                <a:latin typeface="Calibri"/>
              </a:rPr>
              <a:t>80,000,000</a:t>
            </a:r>
            <a:r>
              <a:rPr lang="en-US" sz="2400">
                <a:solidFill>
                  <a:prstClr val="black"/>
                </a:solidFill>
                <a:latin typeface="Calibri"/>
              </a:rPr>
              <a:t>  </a:t>
            </a:r>
            <a:r>
              <a:rPr lang="en-US" sz="2800" b="1">
                <a:solidFill>
                  <a:srgbClr val="FF0000"/>
                </a:solidFill>
                <a:latin typeface="Calibri"/>
              </a:rPr>
              <a:t>WOW!!</a:t>
            </a:r>
            <a:endParaRPr lang="en-US" sz="2400" b="1">
              <a:solidFill>
                <a:srgbClr val="FF0000"/>
              </a:solidFill>
              <a:latin typeface="Calibri"/>
            </a:endParaRPr>
          </a:p>
        </p:txBody>
      </p:sp>
    </p:spTree>
    <p:extLst>
      <p:ext uri="{BB962C8B-B14F-4D97-AF65-F5344CB8AC3E}">
        <p14:creationId xmlns:p14="http://schemas.microsoft.com/office/powerpoint/2010/main" val="3309614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057400" y="302286"/>
            <a:ext cx="8229600" cy="868362"/>
          </a:xfrm>
        </p:spPr>
        <p:txBody>
          <a:bodyPr/>
          <a:lstStyle/>
          <a:p>
            <a:r>
              <a:rPr lang="en-US"/>
              <a:t>The Four Parts of Medicare</a:t>
            </a:r>
          </a:p>
        </p:txBody>
      </p:sp>
      <p:graphicFrame>
        <p:nvGraphicFramePr>
          <p:cNvPr id="11" name="Content Placeholder 10" descr="Part A, Hospital.&#10; Part B, Medical.&#10;Part C, or Medicare Advantage, includes Parts A and B and may incude drug coverage (Part D).&#10;Part D is Medicare Prescription drug coverage.&#10;" title="Graphic of 4 parts of Medicare"/>
          <p:cNvGraphicFramePr>
            <a:graphicFrameLocks noGrp="1"/>
          </p:cNvGraphicFramePr>
          <p:nvPr>
            <p:ph idx="1"/>
          </p:nvPr>
        </p:nvGraphicFramePr>
        <p:xfrm>
          <a:off x="1981200" y="1371601"/>
          <a:ext cx="8229600" cy="4754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0783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5"/>
          <p:cNvSpPr>
            <a:spLocks noGrp="1" noChangeArrowheads="1"/>
          </p:cNvSpPr>
          <p:nvPr>
            <p:ph type="title"/>
          </p:nvPr>
        </p:nvSpPr>
        <p:spPr>
          <a:xfrm>
            <a:off x="1981200" y="82000"/>
            <a:ext cx="8229600" cy="990600"/>
          </a:xfrm>
        </p:spPr>
        <p:txBody>
          <a:bodyPr>
            <a:noAutofit/>
          </a:bodyPr>
          <a:lstStyle/>
          <a:p>
            <a:r>
              <a:rPr lang="en-US" sz="2400"/>
              <a:t>Monthly Part B Premium</a:t>
            </a:r>
            <a:br>
              <a:rPr lang="en-US" sz="2000"/>
            </a:br>
            <a:r>
              <a:rPr lang="en-US" sz="2000"/>
              <a:t>IRMAA – </a:t>
            </a:r>
            <a:r>
              <a:rPr lang="en-US" sz="2000" b="0"/>
              <a:t>Income Related Medicare Adjustment Amount / part of ACA </a:t>
            </a:r>
            <a:br>
              <a:rPr lang="en-US" sz="2000" b="0"/>
            </a:br>
            <a:r>
              <a:rPr lang="en-US" sz="2000" b="0"/>
              <a:t>You pay more for Part B and Part D based on Income</a:t>
            </a:r>
          </a:p>
        </p:txBody>
      </p:sp>
      <p:sp>
        <p:nvSpPr>
          <p:cNvPr id="9" name="TextBox 8"/>
          <p:cNvSpPr txBox="1"/>
          <p:nvPr/>
        </p:nvSpPr>
        <p:spPr>
          <a:xfrm>
            <a:off x="1600200" y="5698782"/>
            <a:ext cx="8991600" cy="1077218"/>
          </a:xfrm>
          <a:prstGeom prst="rect">
            <a:avLst/>
          </a:prstGeom>
          <a:noFill/>
        </p:spPr>
        <p:txBody>
          <a:bodyPr wrap="square" rtlCol="0">
            <a:spAutoFit/>
          </a:bodyPr>
          <a:lstStyle/>
          <a:p>
            <a:pPr marL="746125" indent="-746125">
              <a:defRPr/>
            </a:pPr>
            <a:r>
              <a:rPr lang="en-US" sz="2400" b="1">
                <a:solidFill>
                  <a:prstClr val="black"/>
                </a:solidFill>
                <a:latin typeface="Calibri"/>
              </a:rPr>
              <a:t>Note</a:t>
            </a:r>
            <a:r>
              <a:rPr lang="en-US" sz="2400">
                <a:solidFill>
                  <a:prstClr val="black"/>
                </a:solidFill>
                <a:latin typeface="Calibri"/>
              </a:rPr>
              <a:t>:</a:t>
            </a:r>
            <a:r>
              <a:rPr lang="en-US" sz="2000">
                <a:solidFill>
                  <a:prstClr val="black"/>
                </a:solidFill>
                <a:latin typeface="Calibri"/>
              </a:rPr>
              <a:t> Premiums can be deducted from your Social Security benefit payment or if you are not taking Soc Sec, you are billed quarterly or can have a Monthly Automatic Bank Deduction. </a:t>
            </a:r>
          </a:p>
        </p:txBody>
      </p:sp>
      <p:graphicFrame>
        <p:nvGraphicFramePr>
          <p:cNvPr id="2" name="Content Placeholder 8" descr="You pay the Part B premium each month. Most people will pay the standard premium amount, which is $104.90 in 2013. However, if your modified adjusted gross income as reported on your IRS tax return from 2 years ago (the most recent tax return information provided to Social Security by the IRS) is above a certain amount, you may pay more. Below are the 2013 Part B premiums based on the modified adjusted gross income for an individual. The income ranges for joint returns are double that of individual returns. &#10;Below $85,000, the Part B premium is $104.90 per month &#10;$85,000 - $107,000, the Part B premium is $146.90 per month&#10;$107,000 - $160,000, the Part B premium is $209.80 per month&#10;$160,000 - $214,000 the Part B premium is $272.70 per month&#10;Greater than $214,000, the Part B premium is $335.70 per month&#10;If you have to pay a higher amount for your Part B premium and you disagree (for example, if your income goes down), call Social Security at 1-800‑772-1213. TTY users should call 1‑800‑325‑0778. &#10;NOTE:  Remember that this premium may be higher if you didn’t choose Part B when you first became eligible. The cost of Part B may go up 10% for each 12-month period that you could have had Part B but did not take it. An exception would be if you or your spouse (or family member if you’re disabled) is still employed and you’re covered by a group health plan through that employment. In that case, you’re eligible to enroll in Part B during a Special Enrollment Period. You won’t pay a penalty. &#10;" title="Chart of the Monthly Part B premium">
            <a:extLst>
              <a:ext uri="{FF2B5EF4-FFF2-40B4-BE49-F238E27FC236}">
                <a16:creationId xmlns:a16="http://schemas.microsoft.com/office/drawing/2014/main" id="{A30F86AE-0C1C-54DF-30E5-D2A183692576}"/>
              </a:ext>
            </a:extLst>
          </p:cNvPr>
          <p:cNvGraphicFramePr>
            <a:graphicFrameLocks/>
          </p:cNvGraphicFramePr>
          <p:nvPr/>
        </p:nvGraphicFramePr>
        <p:xfrm>
          <a:off x="1524000" y="1159219"/>
          <a:ext cx="9144000" cy="4319504"/>
        </p:xfrm>
        <a:graphic>
          <a:graphicData uri="http://schemas.openxmlformats.org/drawingml/2006/table">
            <a:tbl>
              <a:tblPr firstRow="1" bandRow="1">
                <a:tableStyleId>{5C22544A-7EE6-4342-B048-85BDC9FD1C3A}</a:tableStyleId>
              </a:tblPr>
              <a:tblGrid>
                <a:gridCol w="3236814">
                  <a:extLst>
                    <a:ext uri="{9D8B030D-6E8A-4147-A177-3AD203B41FA5}">
                      <a16:colId xmlns:a16="http://schemas.microsoft.com/office/drawing/2014/main" val="20000"/>
                    </a:ext>
                  </a:extLst>
                </a:gridCol>
                <a:gridCol w="3002144">
                  <a:extLst>
                    <a:ext uri="{9D8B030D-6E8A-4147-A177-3AD203B41FA5}">
                      <a16:colId xmlns:a16="http://schemas.microsoft.com/office/drawing/2014/main" val="20001"/>
                    </a:ext>
                  </a:extLst>
                </a:gridCol>
                <a:gridCol w="2905042">
                  <a:extLst>
                    <a:ext uri="{9D8B030D-6E8A-4147-A177-3AD203B41FA5}">
                      <a16:colId xmlns:a16="http://schemas.microsoft.com/office/drawing/2014/main" val="20002"/>
                    </a:ext>
                  </a:extLst>
                </a:gridCol>
              </a:tblGrid>
              <a:tr h="877121">
                <a:tc gridSpan="2">
                  <a:txBody>
                    <a:bodyPr/>
                    <a:lstStyle/>
                    <a:p>
                      <a:pPr marL="0" marR="0" algn="ctr">
                        <a:lnSpc>
                          <a:spcPct val="115000"/>
                        </a:lnSpc>
                        <a:spcBef>
                          <a:spcPts val="0"/>
                        </a:spcBef>
                        <a:spcAft>
                          <a:spcPts val="0"/>
                        </a:spcAft>
                      </a:pPr>
                      <a:r>
                        <a:rPr lang="en-US" sz="2800"/>
                        <a:t>If your yearly income in 2024 was</a:t>
                      </a:r>
                      <a:endParaRPr lang="en-US" sz="2800">
                        <a:solidFill>
                          <a:schemeClr val="tx1"/>
                        </a:solidFill>
                        <a:latin typeface="Calibri"/>
                        <a:ea typeface="Calibri"/>
                        <a:cs typeface="Times New Roman"/>
                      </a:endParaRPr>
                    </a:p>
                  </a:txBody>
                  <a:tcPr marL="68580" marR="68580" marT="0" marB="0"/>
                </a:tc>
                <a:tc hMerge="1">
                  <a:txBody>
                    <a:bodyPr/>
                    <a:lstStyle/>
                    <a:p>
                      <a:endParaRPr lang="en-US"/>
                    </a:p>
                  </a:txBody>
                  <a:tcPr/>
                </a:tc>
                <a:tc>
                  <a:txBody>
                    <a:bodyPr/>
                    <a:lstStyle/>
                    <a:p>
                      <a:pPr marL="0" marR="0" algn="ctr">
                        <a:lnSpc>
                          <a:spcPct val="115000"/>
                        </a:lnSpc>
                        <a:spcBef>
                          <a:spcPts val="0"/>
                        </a:spcBef>
                        <a:spcAft>
                          <a:spcPts val="0"/>
                        </a:spcAft>
                      </a:pPr>
                      <a:r>
                        <a:rPr lang="en-US" sz="2800"/>
                        <a:t>In 2026,</a:t>
                      </a:r>
                      <a:r>
                        <a:rPr lang="en-US" sz="2800" baseline="0"/>
                        <a:t> each month y</a:t>
                      </a:r>
                      <a:r>
                        <a:rPr lang="en-US" sz="2800"/>
                        <a:t>ou pay</a:t>
                      </a:r>
                      <a:endParaRPr lang="en-US" sz="2800">
                        <a:solidFill>
                          <a:schemeClr val="tx1"/>
                        </a:solidFill>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78954">
                <a:tc>
                  <a:txBody>
                    <a:bodyPr/>
                    <a:lstStyle/>
                    <a:p>
                      <a:pPr marL="0" marR="0" algn="ctr">
                        <a:lnSpc>
                          <a:spcPct val="115000"/>
                        </a:lnSpc>
                        <a:spcBef>
                          <a:spcPts val="0"/>
                        </a:spcBef>
                        <a:spcAft>
                          <a:spcPts val="0"/>
                        </a:spcAft>
                      </a:pPr>
                      <a:r>
                        <a:rPr lang="en-US" sz="2200"/>
                        <a:t> File Individual Tax Return</a:t>
                      </a:r>
                      <a:endParaRPr lang="en-US" sz="22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200"/>
                        <a:t>File Joint Tax Return</a:t>
                      </a:r>
                      <a:endParaRPr lang="en-US" sz="22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200">
                          <a:latin typeface="Calibri"/>
                          <a:ea typeface="Calibri"/>
                          <a:cs typeface="Times New Roman"/>
                        </a:rPr>
                        <a:t>Part B  /  Part D</a:t>
                      </a:r>
                    </a:p>
                  </a:txBody>
                  <a:tcPr marL="68580" marR="68580" marT="0" marB="0"/>
                </a:tc>
                <a:extLst>
                  <a:ext uri="{0D108BD9-81ED-4DB2-BD59-A6C34878D82A}">
                    <a16:rowId xmlns:a16="http://schemas.microsoft.com/office/drawing/2014/main" val="10001"/>
                  </a:ext>
                </a:extLst>
              </a:tr>
              <a:tr h="460926">
                <a:tc>
                  <a:txBody>
                    <a:bodyPr/>
                    <a:lstStyle/>
                    <a:p>
                      <a:pPr marL="0" marR="0">
                        <a:lnSpc>
                          <a:spcPct val="115000"/>
                        </a:lnSpc>
                        <a:spcBef>
                          <a:spcPts val="0"/>
                        </a:spcBef>
                        <a:spcAft>
                          <a:spcPts val="0"/>
                        </a:spcAft>
                      </a:pPr>
                      <a:r>
                        <a:rPr lang="en-US" sz="2200"/>
                        <a:t> $109,000 or less</a:t>
                      </a:r>
                      <a:endParaRPr lang="en-US" sz="2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a:t>$218,000 or less</a:t>
                      </a:r>
                      <a:endParaRPr lang="en-US" sz="2200">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2200" spc="0">
                          <a:latin typeface="Calibri"/>
                          <a:ea typeface="Calibri"/>
                          <a:cs typeface="Times New Roman"/>
                        </a:rPr>
                        <a:t>$202.90 / N/A</a:t>
                      </a:r>
                    </a:p>
                  </a:txBody>
                  <a:tcPr marL="68580" marR="68580" marT="0" marB="0"/>
                </a:tc>
                <a:extLst>
                  <a:ext uri="{0D108BD9-81ED-4DB2-BD59-A6C34878D82A}">
                    <a16:rowId xmlns:a16="http://schemas.microsoft.com/office/drawing/2014/main" val="10002"/>
                  </a:ext>
                </a:extLst>
              </a:tr>
              <a:tr h="460926">
                <a:tc>
                  <a:txBody>
                    <a:bodyPr/>
                    <a:lstStyle/>
                    <a:p>
                      <a:pPr marL="0" marR="0">
                        <a:lnSpc>
                          <a:spcPct val="115000"/>
                        </a:lnSpc>
                        <a:spcBef>
                          <a:spcPts val="0"/>
                        </a:spcBef>
                        <a:spcAft>
                          <a:spcPts val="0"/>
                        </a:spcAft>
                      </a:pPr>
                      <a:r>
                        <a:rPr lang="en-US" sz="2200"/>
                        <a:t> $109,001 – $137,000 </a:t>
                      </a:r>
                      <a:endParaRPr lang="en-US" sz="22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spc="-50" baseline="0"/>
                        <a:t>$218,001 – $274,000</a:t>
                      </a:r>
                      <a:endParaRPr lang="en-US" sz="2200" spc="-50" baseline="0">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a:t>$284.10+14.50 = $298.60</a:t>
                      </a:r>
                      <a:endParaRPr lang="en-US" sz="2000">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60926">
                <a:tc>
                  <a:txBody>
                    <a:bodyPr/>
                    <a:lstStyle/>
                    <a:p>
                      <a:pPr marL="0" marR="0">
                        <a:lnSpc>
                          <a:spcPct val="115000"/>
                        </a:lnSpc>
                        <a:spcBef>
                          <a:spcPts val="0"/>
                        </a:spcBef>
                        <a:spcAft>
                          <a:spcPts val="0"/>
                        </a:spcAft>
                      </a:pPr>
                      <a:r>
                        <a:rPr lang="en-US" sz="2200" spc="-50"/>
                        <a:t> $137,001 – $171,000 </a:t>
                      </a:r>
                      <a:endParaRPr lang="en-US" sz="2200" spc="-5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spc="-50"/>
                        <a:t>$274,001</a:t>
                      </a:r>
                      <a:r>
                        <a:rPr lang="en-US" sz="2200" spc="-50" baseline="0"/>
                        <a:t> </a:t>
                      </a:r>
                      <a:r>
                        <a:rPr lang="en-US" sz="2200" spc="-50"/>
                        <a:t>– $342,000</a:t>
                      </a:r>
                      <a:endParaRPr lang="en-US" sz="2200" spc="-50">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a:t>$405.80+37.50 = $443.30</a:t>
                      </a:r>
                      <a:endParaRPr lang="en-US" sz="200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460926">
                <a:tc>
                  <a:txBody>
                    <a:bodyPr/>
                    <a:lstStyle/>
                    <a:p>
                      <a:pPr marL="0" marR="0">
                        <a:lnSpc>
                          <a:spcPct val="115000"/>
                        </a:lnSpc>
                        <a:spcBef>
                          <a:spcPts val="0"/>
                        </a:spcBef>
                        <a:spcAft>
                          <a:spcPts val="0"/>
                        </a:spcAft>
                      </a:pPr>
                      <a:r>
                        <a:rPr lang="en-US" sz="2200" spc="-50" baseline="0"/>
                        <a:t> $171,001 – $205,000 </a:t>
                      </a:r>
                      <a:endParaRPr lang="en-US" sz="2200" spc="-50" baseline="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200" spc="-50"/>
                        <a:t>$342,001</a:t>
                      </a:r>
                      <a:r>
                        <a:rPr lang="en-US" sz="2200" spc="-50" baseline="0"/>
                        <a:t> </a:t>
                      </a:r>
                      <a:r>
                        <a:rPr lang="en-US" sz="2200" spc="-50"/>
                        <a:t>– $410,000</a:t>
                      </a:r>
                      <a:endParaRPr lang="en-US" sz="2200" spc="-50">
                        <a:latin typeface="Calibri"/>
                        <a:ea typeface="Calibri"/>
                        <a:cs typeface="Times New Roman"/>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a:t>$527.50+60.40=$587.90</a:t>
                      </a:r>
                      <a:endParaRPr lang="en-US" sz="2000">
                        <a:latin typeface="Calibri"/>
                        <a:ea typeface="Calibri"/>
                        <a:cs typeface="Times New Roman"/>
                      </a:endParaRPr>
                    </a:p>
                  </a:txBody>
                  <a:tcPr marL="68580" marR="68580" marT="0" marB="0"/>
                </a:tc>
                <a:extLst>
                  <a:ext uri="{0D108BD9-81ED-4DB2-BD59-A6C34878D82A}">
                    <a16:rowId xmlns:a16="http://schemas.microsoft.com/office/drawing/2014/main" val="10005"/>
                  </a:ext>
                </a:extLst>
              </a:tr>
              <a:tr h="1044219">
                <a:tc>
                  <a:txBody>
                    <a:bodyPr/>
                    <a:lstStyle/>
                    <a:p>
                      <a:pPr marL="0" marR="0">
                        <a:lnSpc>
                          <a:spcPct val="115000"/>
                        </a:lnSpc>
                        <a:spcBef>
                          <a:spcPts val="0"/>
                        </a:spcBef>
                        <a:spcAft>
                          <a:spcPts val="0"/>
                        </a:spcAft>
                      </a:pPr>
                      <a:r>
                        <a:rPr lang="en-US" sz="2200" baseline="0"/>
                        <a:t> </a:t>
                      </a:r>
                      <a:r>
                        <a:rPr lang="en-US" sz="2200"/>
                        <a:t>$205,001 - $500,000</a:t>
                      </a:r>
                    </a:p>
                    <a:p>
                      <a:pPr marL="0" marR="0">
                        <a:lnSpc>
                          <a:spcPct val="115000"/>
                        </a:lnSpc>
                        <a:spcBef>
                          <a:spcPts val="0"/>
                        </a:spcBef>
                        <a:spcAft>
                          <a:spcPts val="0"/>
                        </a:spcAft>
                      </a:pPr>
                      <a:r>
                        <a:rPr lang="en-US" sz="2200">
                          <a:latin typeface="Calibri"/>
                          <a:ea typeface="Calibri"/>
                          <a:cs typeface="Times New Roman"/>
                        </a:rPr>
                        <a:t> Above   $500,001</a:t>
                      </a:r>
                    </a:p>
                  </a:txBody>
                  <a:tcPr marL="68580" marR="68580" marT="0" marB="0"/>
                </a:tc>
                <a:tc>
                  <a:txBody>
                    <a:bodyPr/>
                    <a:lstStyle/>
                    <a:p>
                      <a:pPr marL="0" marR="0">
                        <a:lnSpc>
                          <a:spcPct val="115000"/>
                        </a:lnSpc>
                        <a:spcBef>
                          <a:spcPts val="0"/>
                        </a:spcBef>
                        <a:spcAft>
                          <a:spcPts val="0"/>
                        </a:spcAft>
                      </a:pPr>
                      <a:r>
                        <a:rPr lang="en-US" sz="2200"/>
                        <a:t>$410,001 - $750,000 </a:t>
                      </a:r>
                    </a:p>
                    <a:p>
                      <a:pPr marL="0" marR="0">
                        <a:lnSpc>
                          <a:spcPct val="115000"/>
                        </a:lnSpc>
                        <a:spcBef>
                          <a:spcPts val="0"/>
                        </a:spcBef>
                        <a:spcAft>
                          <a:spcPts val="0"/>
                        </a:spcAft>
                      </a:pPr>
                      <a:r>
                        <a:rPr lang="en-US" sz="2200">
                          <a:latin typeface="Calibri"/>
                          <a:ea typeface="Calibri"/>
                          <a:cs typeface="Times New Roman"/>
                        </a:rPr>
                        <a:t>  Above  $750,001</a:t>
                      </a: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000"/>
                        <a:t>$649.20+83.30=$732.50</a:t>
                      </a:r>
                    </a:p>
                    <a:p>
                      <a:pPr marL="0" marR="0" indent="0" algn="l" defTabSz="914400" rtl="0" eaLnBrk="1" fontAlgn="auto" latinLnBrk="0" hangingPunct="1">
                        <a:lnSpc>
                          <a:spcPct val="115000"/>
                        </a:lnSpc>
                        <a:spcBef>
                          <a:spcPts val="0"/>
                        </a:spcBef>
                        <a:spcAft>
                          <a:spcPts val="0"/>
                        </a:spcAft>
                        <a:buClrTx/>
                        <a:buSzTx/>
                        <a:buFontTx/>
                        <a:buNone/>
                        <a:tabLst/>
                        <a:defRPr/>
                      </a:pPr>
                      <a:r>
                        <a:rPr lang="en-US" sz="2000"/>
                        <a:t>$689.90+91.00=$780.90</a:t>
                      </a:r>
                      <a:endParaRPr lang="en-US" sz="2000">
                        <a:latin typeface="Calibri"/>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30485161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1676400" y="-40944"/>
            <a:ext cx="8991600" cy="1219200"/>
          </a:xfrm>
        </p:spPr>
        <p:txBody>
          <a:bodyPr>
            <a:noAutofit/>
          </a:bodyPr>
          <a:lstStyle/>
          <a:p>
            <a:r>
              <a:rPr lang="en-US"/>
              <a:t>Medicare Part B</a:t>
            </a:r>
            <a:br>
              <a:rPr lang="en-US"/>
            </a:br>
            <a:r>
              <a:rPr lang="en-US"/>
              <a:t>What are your Costs? </a:t>
            </a:r>
          </a:p>
        </p:txBody>
      </p:sp>
      <p:sp>
        <p:nvSpPr>
          <p:cNvPr id="50180" name="Rectangle 3"/>
          <p:cNvSpPr>
            <a:spLocks noGrp="1" noChangeArrowheads="1"/>
          </p:cNvSpPr>
          <p:nvPr>
            <p:ph idx="1"/>
          </p:nvPr>
        </p:nvSpPr>
        <p:spPr>
          <a:xfrm>
            <a:off x="2057400" y="1447800"/>
            <a:ext cx="8153400" cy="3276600"/>
          </a:xfrm>
        </p:spPr>
        <p:txBody>
          <a:bodyPr>
            <a:normAutofit lnSpcReduction="10000"/>
          </a:bodyPr>
          <a:lstStyle/>
          <a:p>
            <a:r>
              <a:rPr lang="en-US" sz="3600"/>
              <a:t>In Original Medicare Part B you pay</a:t>
            </a:r>
          </a:p>
          <a:p>
            <a:pPr lvl="1"/>
            <a:r>
              <a:rPr lang="en-US" sz="3200"/>
              <a:t>Yearly deductible of </a:t>
            </a:r>
            <a:r>
              <a:rPr lang="en-US" sz="3200" b="1">
                <a:solidFill>
                  <a:srgbClr val="FF0000"/>
                </a:solidFill>
              </a:rPr>
              <a:t>$283 </a:t>
            </a:r>
            <a:r>
              <a:rPr lang="en-US" sz="3200"/>
              <a:t>in 2026</a:t>
            </a:r>
          </a:p>
          <a:p>
            <a:pPr marL="365760" lvl="1" indent="0">
              <a:buNone/>
            </a:pPr>
            <a:endParaRPr lang="en-US" sz="3200"/>
          </a:p>
          <a:p>
            <a:pPr lvl="1"/>
            <a:r>
              <a:rPr lang="en-US" sz="3200" b="1">
                <a:solidFill>
                  <a:srgbClr val="FF0000"/>
                </a:solidFill>
              </a:rPr>
              <a:t>A &amp; B only covers 80% of the bill</a:t>
            </a:r>
          </a:p>
          <a:p>
            <a:pPr lvl="1"/>
            <a:r>
              <a:rPr lang="en-US" sz="3200" b="1">
                <a:solidFill>
                  <a:srgbClr val="FF0000"/>
                </a:solidFill>
              </a:rPr>
              <a:t>20% Coinsurance </a:t>
            </a:r>
          </a:p>
          <a:p>
            <a:pPr marL="365760" lvl="1" indent="0">
              <a:buNone/>
            </a:pPr>
            <a:r>
              <a:rPr lang="en-US" sz="3200"/>
              <a:t>	</a:t>
            </a:r>
            <a:r>
              <a:rPr lang="en-US" sz="3200">
                <a:sym typeface="Wingdings" panose="05000000000000000000" pitchFamily="2" charset="2"/>
              </a:rPr>
              <a:t></a:t>
            </a:r>
            <a:r>
              <a:rPr lang="en-US" sz="3200"/>
              <a:t>No Maximum Out of Pocket Limit</a:t>
            </a:r>
          </a:p>
        </p:txBody>
      </p:sp>
    </p:spTree>
    <p:custDataLst>
      <p:tags r:id="rId1"/>
    </p:custDataLst>
    <p:extLst>
      <p:ext uri="{BB962C8B-B14F-4D97-AF65-F5344CB8AC3E}">
        <p14:creationId xmlns:p14="http://schemas.microsoft.com/office/powerpoint/2010/main" val="25718428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What Is a Medigap/Medicare Supplement Policy?</a:t>
            </a:r>
          </a:p>
        </p:txBody>
      </p:sp>
      <p:sp>
        <p:nvSpPr>
          <p:cNvPr id="3" name="Content Placeholder 2"/>
          <p:cNvSpPr>
            <a:spLocks noGrp="1"/>
          </p:cNvSpPr>
          <p:nvPr>
            <p:ph idx="1"/>
          </p:nvPr>
        </p:nvSpPr>
        <p:spPr>
          <a:xfrm>
            <a:off x="1981200" y="1371600"/>
            <a:ext cx="8229600" cy="4953000"/>
          </a:xfrm>
        </p:spPr>
        <p:txBody>
          <a:bodyPr>
            <a:normAutofit/>
          </a:bodyPr>
          <a:lstStyle/>
          <a:p>
            <a:pPr>
              <a:buFont typeface="Wingdings" panose="05000000000000000000" pitchFamily="2" charset="2"/>
              <a:buChar char="§"/>
            </a:pPr>
            <a:r>
              <a:rPr lang="en-US"/>
              <a:t>Medicare Supplement Insurance Policies</a:t>
            </a:r>
          </a:p>
          <a:p>
            <a:pPr lvl="1">
              <a:buFont typeface="Arial" panose="020B0604020202020204" pitchFamily="34" charset="0"/>
              <a:buChar char="•"/>
            </a:pPr>
            <a:r>
              <a:rPr lang="en-US"/>
              <a:t>Provided by Life and Health Ins Companies</a:t>
            </a:r>
          </a:p>
          <a:p>
            <a:pPr>
              <a:buFont typeface="Wingdings" panose="05000000000000000000" pitchFamily="2" charset="2"/>
              <a:buChar char="§"/>
            </a:pPr>
            <a:r>
              <a:rPr lang="en-US"/>
              <a:t>Fills Gaps in Original Medicare Part A &amp; B</a:t>
            </a:r>
          </a:p>
          <a:p>
            <a:pPr lvl="1">
              <a:buFont typeface="Arial" panose="020B0604020202020204" pitchFamily="34" charset="0"/>
              <a:buChar char="•"/>
            </a:pPr>
            <a:r>
              <a:rPr lang="en-US"/>
              <a:t>Deductibles, Coinsurance, Copayments </a:t>
            </a:r>
            <a:endParaRPr lang="en-US" b="1"/>
          </a:p>
          <a:p>
            <a:pPr>
              <a:buFont typeface="Wingdings" panose="05000000000000000000" pitchFamily="2" charset="2"/>
              <a:buChar char="§"/>
            </a:pPr>
            <a:r>
              <a:rPr lang="en-US"/>
              <a:t>There is a Monthly Premium </a:t>
            </a:r>
          </a:p>
          <a:p>
            <a:pPr>
              <a:buFont typeface="Wingdings" panose="05000000000000000000" pitchFamily="2" charset="2"/>
              <a:buChar char="§"/>
            </a:pPr>
            <a:r>
              <a:rPr lang="en-US"/>
              <a:t>There are up to 8 different plans to choose </a:t>
            </a:r>
          </a:p>
          <a:p>
            <a:pPr lvl="1"/>
            <a:r>
              <a:rPr lang="en-US"/>
              <a:t>Each of the lettered plans have same health coverage no matter what Insurance Company</a:t>
            </a:r>
          </a:p>
          <a:p>
            <a:pPr lvl="1">
              <a:buFont typeface="Arial" panose="020B0604020202020204" pitchFamily="34" charset="0"/>
              <a:buChar char="•"/>
            </a:pPr>
            <a:r>
              <a:rPr lang="en-US"/>
              <a:t>Premiums very by Insurance Company</a:t>
            </a:r>
          </a:p>
          <a:p>
            <a:endParaRPr lang="en-US"/>
          </a:p>
        </p:txBody>
      </p:sp>
    </p:spTree>
    <p:extLst>
      <p:ext uri="{BB962C8B-B14F-4D97-AF65-F5344CB8AC3E}">
        <p14:creationId xmlns:p14="http://schemas.microsoft.com/office/powerpoint/2010/main" val="3242410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5"/>
          <p:cNvSpPr>
            <a:spLocks noGrp="1"/>
          </p:cNvSpPr>
          <p:nvPr>
            <p:ph type="title" idx="4294967295"/>
          </p:nvPr>
        </p:nvSpPr>
        <p:spPr>
          <a:xfrm>
            <a:off x="1941400" y="643467"/>
            <a:ext cx="8408193" cy="744836"/>
          </a:xfrm>
        </p:spPr>
        <p:txBody>
          <a:bodyPr vert="horz" lIns="91440" tIns="45720" rIns="91440" bIns="45720" rtlCol="0" anchor="ctr">
            <a:normAutofit/>
          </a:bodyPr>
          <a:lstStyle/>
          <a:p>
            <a:pPr>
              <a:lnSpc>
                <a:spcPct val="90000"/>
              </a:lnSpc>
            </a:pPr>
            <a:r>
              <a:rPr lang="en-US" sz="2800">
                <a:solidFill>
                  <a:schemeClr val="bg1"/>
                </a:solidFill>
              </a:rPr>
              <a:t>Medicare Supplement Options 2021</a:t>
            </a:r>
          </a:p>
        </p:txBody>
      </p:sp>
      <p:pic>
        <p:nvPicPr>
          <p:cNvPr id="6" name="Picture 5">
            <a:extLst>
              <a:ext uri="{FF2B5EF4-FFF2-40B4-BE49-F238E27FC236}">
                <a16:creationId xmlns:a16="http://schemas.microsoft.com/office/drawing/2014/main" id="{37CD8F4A-E12B-4A33-8326-82538B7DA4BF}"/>
              </a:ext>
            </a:extLst>
          </p:cNvPr>
          <p:cNvPicPr>
            <a:picLocks noChangeAspect="1"/>
          </p:cNvPicPr>
          <p:nvPr/>
        </p:nvPicPr>
        <p:blipFill>
          <a:blip r:embed="rId3"/>
          <a:stretch>
            <a:fillRect/>
          </a:stretch>
        </p:blipFill>
        <p:spPr>
          <a:xfrm>
            <a:off x="1524000" y="76200"/>
            <a:ext cx="9156714" cy="6705600"/>
          </a:xfrm>
          <a:prstGeom prst="rect">
            <a:avLst/>
          </a:prstGeom>
        </p:spPr>
      </p:pic>
      <p:sp>
        <p:nvSpPr>
          <p:cNvPr id="4" name="Arrow: Down 3">
            <a:extLst>
              <a:ext uri="{FF2B5EF4-FFF2-40B4-BE49-F238E27FC236}">
                <a16:creationId xmlns:a16="http://schemas.microsoft.com/office/drawing/2014/main" id="{A1B28818-E730-2D05-F2CC-2ECC4583BF1A}"/>
              </a:ext>
            </a:extLst>
          </p:cNvPr>
          <p:cNvSpPr/>
          <p:nvPr/>
        </p:nvSpPr>
        <p:spPr>
          <a:xfrm>
            <a:off x="5928927" y="116796"/>
            <a:ext cx="216569" cy="48607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Arrow: Down 4">
            <a:extLst>
              <a:ext uri="{FF2B5EF4-FFF2-40B4-BE49-F238E27FC236}">
                <a16:creationId xmlns:a16="http://schemas.microsoft.com/office/drawing/2014/main" id="{ECA7ED96-A531-FF49-5763-A58D27DD0C11}"/>
              </a:ext>
            </a:extLst>
          </p:cNvPr>
          <p:cNvSpPr/>
          <p:nvPr/>
        </p:nvSpPr>
        <p:spPr>
          <a:xfrm>
            <a:off x="8781214" y="116796"/>
            <a:ext cx="216569" cy="48607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Tree>
    <p:extLst>
      <p:ext uri="{BB962C8B-B14F-4D97-AF65-F5344CB8AC3E}">
        <p14:creationId xmlns:p14="http://schemas.microsoft.com/office/powerpoint/2010/main" val="28178584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4C6D6F8-AE47-EEB5-B6FD-DCE358C3BAB1}"/>
              </a:ext>
            </a:extLst>
          </p:cNvPr>
          <p:cNvSpPr txBox="1"/>
          <p:nvPr/>
        </p:nvSpPr>
        <p:spPr>
          <a:xfrm>
            <a:off x="2116665" y="1362389"/>
            <a:ext cx="8064318" cy="6093976"/>
          </a:xfrm>
          <a:prstGeom prst="rect">
            <a:avLst/>
          </a:prstGeom>
          <a:noFill/>
        </p:spPr>
        <p:txBody>
          <a:bodyPr wrap="square">
            <a:spAutoFit/>
          </a:bodyPr>
          <a:lstStyle/>
          <a:p>
            <a:r>
              <a:rPr lang="en-US" sz="2600" b="1">
                <a:solidFill>
                  <a:prstClr val="black"/>
                </a:solidFill>
                <a:latin typeface="Calibri"/>
              </a:rPr>
              <a:t>Part D Covers:</a:t>
            </a:r>
          </a:p>
          <a:p>
            <a:pPr marL="914400" lvl="1" indent="-457200">
              <a:buFont typeface="Arial" panose="020B0604020202020204" pitchFamily="34" charset="0"/>
              <a:buChar char="•"/>
            </a:pPr>
            <a:r>
              <a:rPr lang="en-US" sz="2600">
                <a:solidFill>
                  <a:prstClr val="black"/>
                </a:solidFill>
                <a:latin typeface="Calibri"/>
              </a:rPr>
              <a:t>Covers Prescription Medications</a:t>
            </a:r>
          </a:p>
          <a:p>
            <a:pPr marL="914400" lvl="1" indent="-457200">
              <a:buFont typeface="Arial" panose="020B0604020202020204" pitchFamily="34" charset="0"/>
              <a:buChar char="•"/>
            </a:pPr>
            <a:r>
              <a:rPr lang="en-US" sz="2600">
                <a:solidFill>
                  <a:prstClr val="black"/>
                </a:solidFill>
                <a:latin typeface="Calibri"/>
              </a:rPr>
              <a:t>Most Plans have a monthly premium </a:t>
            </a:r>
          </a:p>
          <a:p>
            <a:pPr marL="914400" lvl="1" indent="-457200">
              <a:buFont typeface="Arial" panose="020B0604020202020204" pitchFamily="34" charset="0"/>
              <a:buChar char="•"/>
            </a:pPr>
            <a:r>
              <a:rPr lang="en-US" sz="2600">
                <a:solidFill>
                  <a:prstClr val="black"/>
                </a:solidFill>
                <a:latin typeface="Calibri"/>
              </a:rPr>
              <a:t>5 tier Drug formulary</a:t>
            </a:r>
          </a:p>
          <a:p>
            <a:pPr marL="914400" lvl="1" indent="-457200">
              <a:buFont typeface="Arial" panose="020B0604020202020204" pitchFamily="34" charset="0"/>
              <a:buChar char="•"/>
            </a:pPr>
            <a:r>
              <a:rPr lang="en-US" sz="2600">
                <a:solidFill>
                  <a:prstClr val="black"/>
                </a:solidFill>
                <a:latin typeface="Calibri"/>
              </a:rPr>
              <a:t>You pay Copays or Coinsurance on your Prescriptions</a:t>
            </a:r>
          </a:p>
          <a:p>
            <a:pPr marL="914400" lvl="1" indent="-457200">
              <a:buFont typeface="Arial" panose="020B0604020202020204" pitchFamily="34" charset="0"/>
              <a:buChar char="•"/>
            </a:pPr>
            <a:r>
              <a:rPr lang="en-US" sz="2600" b="1">
                <a:solidFill>
                  <a:srgbClr val="FF0000"/>
                </a:solidFill>
                <a:latin typeface="Calibri"/>
              </a:rPr>
              <a:t>Maximum Out-of-Pocket $2100 in 2026</a:t>
            </a:r>
          </a:p>
          <a:p>
            <a:pPr lvl="1"/>
            <a:r>
              <a:rPr lang="en-US" sz="2600" b="1">
                <a:solidFill>
                  <a:srgbClr val="FF0000"/>
                </a:solidFill>
                <a:latin typeface="Calibri"/>
              </a:rPr>
              <a:t>	Going to $2400 in 2027</a:t>
            </a:r>
          </a:p>
          <a:p>
            <a:pPr marL="914400" lvl="1" indent="-457200">
              <a:buFont typeface="Arial" panose="020B0604020202020204" pitchFamily="34" charset="0"/>
              <a:buChar char="•"/>
            </a:pPr>
            <a:r>
              <a:rPr lang="en-US" sz="2600">
                <a:solidFill>
                  <a:prstClr val="black"/>
                </a:solidFill>
                <a:latin typeface="Calibri"/>
              </a:rPr>
              <a:t>Most Plans have a deductible up to </a:t>
            </a:r>
            <a:r>
              <a:rPr lang="en-US" sz="2600" b="1">
                <a:solidFill>
                  <a:prstClr val="black"/>
                </a:solidFill>
                <a:latin typeface="Calibri"/>
              </a:rPr>
              <a:t>$615 in 2026/ $700 in 2027 </a:t>
            </a:r>
            <a:r>
              <a:rPr lang="en-US" sz="2600">
                <a:solidFill>
                  <a:prstClr val="black"/>
                </a:solidFill>
                <a:latin typeface="Calibri"/>
              </a:rPr>
              <a:t>– only applies to Tier 3, 4 &amp; 5 Drugs.  However some plans are applying the Deductible to ALL Tiers in 2027</a:t>
            </a:r>
          </a:p>
          <a:p>
            <a:pPr marL="914400" lvl="1" indent="-457200">
              <a:buFont typeface="Arial" panose="020B0604020202020204" pitchFamily="34" charset="0"/>
              <a:buChar char="•"/>
            </a:pPr>
            <a:r>
              <a:rPr lang="en-US" sz="2600" b="1">
                <a:solidFill>
                  <a:srgbClr val="FF0000"/>
                </a:solidFill>
                <a:latin typeface="Calibri"/>
              </a:rPr>
              <a:t>2026 All Top Brand Drugs are reducing Prices</a:t>
            </a:r>
          </a:p>
          <a:p>
            <a:pPr marL="914400" lvl="1" indent="-457200">
              <a:buFont typeface="Arial" panose="020B0604020202020204" pitchFamily="34" charset="0"/>
              <a:buChar char="•"/>
            </a:pPr>
            <a:r>
              <a:rPr lang="en-US" sz="2600" b="1">
                <a:solidFill>
                  <a:srgbClr val="FF0000"/>
                </a:solidFill>
                <a:latin typeface="Calibri"/>
              </a:rPr>
              <a:t>NEW </a:t>
            </a:r>
            <a:r>
              <a:rPr lang="en-US" sz="2600" b="1" err="1">
                <a:solidFill>
                  <a:srgbClr val="FF0000"/>
                </a:solidFill>
                <a:latin typeface="Calibri"/>
              </a:rPr>
              <a:t>TrumpRx</a:t>
            </a:r>
            <a:r>
              <a:rPr lang="en-US" sz="2600" b="1">
                <a:solidFill>
                  <a:srgbClr val="FF0000"/>
                </a:solidFill>
                <a:latin typeface="Calibri"/>
              </a:rPr>
              <a:t> website</a:t>
            </a:r>
          </a:p>
          <a:p>
            <a:pPr lvl="1"/>
            <a:endParaRPr lang="en-US" sz="2600">
              <a:solidFill>
                <a:prstClr val="black"/>
              </a:solidFill>
              <a:latin typeface="Calibri"/>
            </a:endParaRPr>
          </a:p>
        </p:txBody>
      </p:sp>
      <p:sp>
        <p:nvSpPr>
          <p:cNvPr id="8" name="TextBox 7">
            <a:extLst>
              <a:ext uri="{FF2B5EF4-FFF2-40B4-BE49-F238E27FC236}">
                <a16:creationId xmlns:a16="http://schemas.microsoft.com/office/drawing/2014/main" id="{DD3B3537-D960-7A4E-E12A-989EF1863566}"/>
              </a:ext>
            </a:extLst>
          </p:cNvPr>
          <p:cNvSpPr txBox="1"/>
          <p:nvPr/>
        </p:nvSpPr>
        <p:spPr>
          <a:xfrm>
            <a:off x="2116666" y="304801"/>
            <a:ext cx="7941735" cy="584775"/>
          </a:xfrm>
          <a:prstGeom prst="rect">
            <a:avLst/>
          </a:prstGeom>
          <a:noFill/>
        </p:spPr>
        <p:txBody>
          <a:bodyPr wrap="square" rtlCol="0">
            <a:spAutoFit/>
          </a:bodyPr>
          <a:lstStyle/>
          <a:p>
            <a:pPr algn="ctr"/>
            <a:r>
              <a:rPr lang="en-US" sz="3200" b="1">
                <a:solidFill>
                  <a:prstClr val="black"/>
                </a:solidFill>
                <a:latin typeface="Calibri"/>
              </a:rPr>
              <a:t>Medicare Part D - Prescription Drug </a:t>
            </a:r>
          </a:p>
        </p:txBody>
      </p:sp>
      <p:pic>
        <p:nvPicPr>
          <p:cNvPr id="9" name="Picture 8">
            <a:extLst>
              <a:ext uri="{FF2B5EF4-FFF2-40B4-BE49-F238E27FC236}">
                <a16:creationId xmlns:a16="http://schemas.microsoft.com/office/drawing/2014/main" id="{87CE4C03-7CC6-C46A-49F5-89599A3608E8}"/>
              </a:ext>
            </a:extLst>
          </p:cNvPr>
          <p:cNvPicPr>
            <a:picLocks noChangeAspect="1"/>
          </p:cNvPicPr>
          <p:nvPr/>
        </p:nvPicPr>
        <p:blipFill>
          <a:blip r:embed="rId3"/>
          <a:stretch>
            <a:fillRect/>
          </a:stretch>
        </p:blipFill>
        <p:spPr>
          <a:xfrm>
            <a:off x="8888361" y="1362389"/>
            <a:ext cx="1374593" cy="1237134"/>
          </a:xfrm>
          <a:prstGeom prst="rect">
            <a:avLst/>
          </a:prstGeom>
        </p:spPr>
      </p:pic>
    </p:spTree>
    <p:extLst>
      <p:ext uri="{BB962C8B-B14F-4D97-AF65-F5344CB8AC3E}">
        <p14:creationId xmlns:p14="http://schemas.microsoft.com/office/powerpoint/2010/main" val="2868305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065"/>
            <a:ext cx="8229600" cy="1143000"/>
          </a:xfrm>
        </p:spPr>
        <p:txBody>
          <a:bodyPr/>
          <a:lstStyle/>
          <a:p>
            <a:r>
              <a:rPr lang="en-US" sz="3200"/>
              <a:t>Medicare</a:t>
            </a:r>
            <a:r>
              <a:rPr lang="en-US"/>
              <a:t> </a:t>
            </a:r>
            <a:r>
              <a:rPr lang="en-US" sz="3200"/>
              <a:t>Parts C – Advantage Plan</a:t>
            </a:r>
            <a:endParaRPr lang="en-US"/>
          </a:p>
        </p:txBody>
      </p:sp>
      <p:sp>
        <p:nvSpPr>
          <p:cNvPr id="3" name="Content Placeholder 2"/>
          <p:cNvSpPr>
            <a:spLocks noGrp="1"/>
          </p:cNvSpPr>
          <p:nvPr>
            <p:ph idx="1"/>
          </p:nvPr>
        </p:nvSpPr>
        <p:spPr>
          <a:xfrm>
            <a:off x="1720770" y="1481559"/>
            <a:ext cx="8947230" cy="5139160"/>
          </a:xfrm>
        </p:spPr>
        <p:txBody>
          <a:bodyPr>
            <a:normAutofit lnSpcReduction="10000"/>
          </a:bodyPr>
          <a:lstStyle/>
          <a:p>
            <a:r>
              <a:rPr lang="en-US" sz="2400" b="1"/>
              <a:t>Plans are Provided by Health Insurance Company’s, and your Benefits are Paid by the Health Companys vs Medicare.</a:t>
            </a:r>
          </a:p>
          <a:p>
            <a:r>
              <a:rPr lang="en-US" sz="2400" b="1">
                <a:solidFill>
                  <a:srgbClr val="FF0000"/>
                </a:solidFill>
              </a:rPr>
              <a:t>Plans are Network Based PPO or HMO vs Original Medicare A&amp;B does not have Networks</a:t>
            </a:r>
            <a:endParaRPr lang="en-US" sz="2400"/>
          </a:p>
          <a:p>
            <a:pPr marL="365760" lvl="1" indent="0">
              <a:buNone/>
            </a:pPr>
            <a:r>
              <a:rPr lang="en-US" sz="2400"/>
              <a:t>• Covers All Benefits &amp; Services of Original Parts A and B</a:t>
            </a:r>
          </a:p>
          <a:p>
            <a:pPr marL="365760" lvl="1" indent="0">
              <a:buNone/>
            </a:pPr>
            <a:r>
              <a:rPr lang="en-US" sz="2400"/>
              <a:t>• </a:t>
            </a:r>
            <a:r>
              <a:rPr lang="en-US" sz="2400" b="1"/>
              <a:t>Includes Part D </a:t>
            </a:r>
            <a:r>
              <a:rPr lang="en-US" sz="2400"/>
              <a:t>Prescription Drug Coverage at NO premium</a:t>
            </a:r>
          </a:p>
          <a:p>
            <a:pPr marL="365760" lvl="1" indent="0">
              <a:buNone/>
            </a:pPr>
            <a:endParaRPr lang="en-US" sz="2400"/>
          </a:p>
          <a:p>
            <a:pPr marL="365760" lvl="1" indent="0">
              <a:buNone/>
            </a:pPr>
            <a:r>
              <a:rPr lang="en-US" sz="2400"/>
              <a:t>• Plans do Not have a front-end Deductible, but have Copays &amp; Coinsurance up to a Max. Annual Limit</a:t>
            </a:r>
          </a:p>
          <a:p>
            <a:pPr marL="365760" lvl="1" indent="0">
              <a:buNone/>
            </a:pPr>
            <a:r>
              <a:rPr lang="en-US" sz="2400" b="1">
                <a:solidFill>
                  <a:srgbClr val="FF0000"/>
                </a:solidFill>
              </a:rPr>
              <a:t>	</a:t>
            </a:r>
          </a:p>
          <a:p>
            <a:pPr lvl="1">
              <a:buFont typeface="Wingdings" panose="05000000000000000000" pitchFamily="2" charset="2"/>
              <a:buChar char="Ø"/>
            </a:pPr>
            <a:r>
              <a:rPr lang="en-US">
                <a:solidFill>
                  <a:srgbClr val="00B050"/>
                </a:solidFill>
              </a:rPr>
              <a:t>Plans include extra Benefits at </a:t>
            </a:r>
            <a:r>
              <a:rPr lang="en-US" b="1">
                <a:solidFill>
                  <a:srgbClr val="00B050"/>
                </a:solidFill>
              </a:rPr>
              <a:t>No Cost </a:t>
            </a:r>
            <a:r>
              <a:rPr lang="en-US">
                <a:solidFill>
                  <a:srgbClr val="00B050"/>
                </a:solidFill>
              </a:rPr>
              <a:t>– Dental, Vision, Hearing, Health Club Membership, Additional Non-Prescription allowance OTC, Meals after Hospital stay.</a:t>
            </a:r>
            <a:endParaRPr lang="en-US" sz="900">
              <a:solidFill>
                <a:srgbClr val="00B050"/>
              </a:solidFill>
            </a:endParaRPr>
          </a:p>
        </p:txBody>
      </p:sp>
    </p:spTree>
    <p:extLst>
      <p:ext uri="{BB962C8B-B14F-4D97-AF65-F5344CB8AC3E}">
        <p14:creationId xmlns:p14="http://schemas.microsoft.com/office/powerpoint/2010/main" val="24935855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020957" y="1175657"/>
            <a:ext cx="8534400" cy="4506686"/>
          </a:xfrm>
          <a:prstGeom prst="rect">
            <a:avLst/>
          </a:prstGeom>
        </p:spPr>
      </p:pic>
      <p:sp>
        <p:nvSpPr>
          <p:cNvPr id="6" name="TextBox 5"/>
          <p:cNvSpPr txBox="1"/>
          <p:nvPr/>
        </p:nvSpPr>
        <p:spPr>
          <a:xfrm>
            <a:off x="2266950" y="10887"/>
            <a:ext cx="7658100" cy="1200329"/>
          </a:xfrm>
          <a:prstGeom prst="rect">
            <a:avLst/>
          </a:prstGeom>
          <a:noFill/>
        </p:spPr>
        <p:txBody>
          <a:bodyPr wrap="square" rtlCol="0">
            <a:spAutoFit/>
          </a:bodyPr>
          <a:lstStyle/>
          <a:p>
            <a:pPr algn="ctr"/>
            <a:r>
              <a:rPr lang="en-US" sz="2400">
                <a:solidFill>
                  <a:prstClr val="black"/>
                </a:solidFill>
                <a:latin typeface="Calibri"/>
              </a:rPr>
              <a:t>You Decide which Way to get your Medicare Coverage – </a:t>
            </a:r>
          </a:p>
          <a:p>
            <a:pPr algn="ctr"/>
            <a:r>
              <a:rPr lang="en-US" sz="2400" b="1">
                <a:solidFill>
                  <a:srgbClr val="FF0000"/>
                </a:solidFill>
                <a:latin typeface="Calibri"/>
              </a:rPr>
              <a:t>You Must have both Part A and B and you pay a monthly premium for Part B whether Left or Right</a:t>
            </a:r>
          </a:p>
        </p:txBody>
      </p:sp>
      <p:sp>
        <p:nvSpPr>
          <p:cNvPr id="2" name="TextBox 1">
            <a:extLst>
              <a:ext uri="{FF2B5EF4-FFF2-40B4-BE49-F238E27FC236}">
                <a16:creationId xmlns:a16="http://schemas.microsoft.com/office/drawing/2014/main" id="{86B8CF31-D05E-4A64-850E-BC3F6DDB3AA2}"/>
              </a:ext>
            </a:extLst>
          </p:cNvPr>
          <p:cNvSpPr txBox="1"/>
          <p:nvPr/>
        </p:nvSpPr>
        <p:spPr>
          <a:xfrm>
            <a:off x="2293201" y="5705475"/>
            <a:ext cx="4270464" cy="923330"/>
          </a:xfrm>
          <a:prstGeom prst="rect">
            <a:avLst/>
          </a:prstGeom>
          <a:noFill/>
        </p:spPr>
        <p:txBody>
          <a:bodyPr wrap="none" rtlCol="0">
            <a:spAutoFit/>
          </a:bodyPr>
          <a:lstStyle/>
          <a:p>
            <a:r>
              <a:rPr lang="en-US">
                <a:solidFill>
                  <a:prstClr val="black"/>
                </a:solidFill>
                <a:latin typeface="Calibri"/>
              </a:rPr>
              <a:t>Very Comprehensive Health Care. Pay fixed </a:t>
            </a:r>
          </a:p>
          <a:p>
            <a:r>
              <a:rPr lang="en-US">
                <a:solidFill>
                  <a:prstClr val="black"/>
                </a:solidFill>
                <a:latin typeface="Calibri"/>
              </a:rPr>
              <a:t>premiums every month for Supplemental </a:t>
            </a:r>
          </a:p>
          <a:p>
            <a:r>
              <a:rPr lang="en-US">
                <a:solidFill>
                  <a:prstClr val="black"/>
                </a:solidFill>
                <a:latin typeface="Calibri"/>
              </a:rPr>
              <a:t>and Drug plans. No Value-Added options</a:t>
            </a:r>
          </a:p>
        </p:txBody>
      </p:sp>
      <p:sp>
        <p:nvSpPr>
          <p:cNvPr id="3" name="TextBox 2">
            <a:extLst>
              <a:ext uri="{FF2B5EF4-FFF2-40B4-BE49-F238E27FC236}">
                <a16:creationId xmlns:a16="http://schemas.microsoft.com/office/drawing/2014/main" id="{9A7C4221-8BB4-4E24-B9BF-20EF7A98B9C4}"/>
              </a:ext>
            </a:extLst>
          </p:cNvPr>
          <p:cNvSpPr txBox="1"/>
          <p:nvPr/>
        </p:nvSpPr>
        <p:spPr>
          <a:xfrm>
            <a:off x="6477000" y="5705475"/>
            <a:ext cx="4191000" cy="923330"/>
          </a:xfrm>
          <a:prstGeom prst="rect">
            <a:avLst/>
          </a:prstGeom>
          <a:noFill/>
        </p:spPr>
        <p:txBody>
          <a:bodyPr wrap="square" rtlCol="0">
            <a:spAutoFit/>
          </a:bodyPr>
          <a:lstStyle/>
          <a:p>
            <a:r>
              <a:rPr lang="en-US">
                <a:solidFill>
                  <a:prstClr val="black"/>
                </a:solidFill>
                <a:latin typeface="Calibri"/>
              </a:rPr>
              <a:t>Very Good Health Care. $0 Premium.</a:t>
            </a:r>
          </a:p>
          <a:p>
            <a:r>
              <a:rPr lang="en-US">
                <a:solidFill>
                  <a:prstClr val="black"/>
                </a:solidFill>
                <a:latin typeface="Calibri"/>
              </a:rPr>
              <a:t>Includes many Valued Added Benefits.</a:t>
            </a:r>
          </a:p>
          <a:p>
            <a:r>
              <a:rPr lang="en-US">
                <a:solidFill>
                  <a:prstClr val="black"/>
                </a:solidFill>
                <a:latin typeface="Calibri"/>
              </a:rPr>
              <a:t>Dental, Vision, Health Club, OTC allowance</a:t>
            </a:r>
          </a:p>
        </p:txBody>
      </p:sp>
    </p:spTree>
    <p:extLst>
      <p:ext uri="{BB962C8B-B14F-4D97-AF65-F5344CB8AC3E}">
        <p14:creationId xmlns:p14="http://schemas.microsoft.com/office/powerpoint/2010/main" val="2482169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E1510-AE66-FDDF-B308-A9F76CC5AA3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183EE50-1CC3-4B55-9358-D84B5569B0D3}"/>
              </a:ext>
            </a:extLst>
          </p:cNvPr>
          <p:cNvSpPr txBox="1"/>
          <p:nvPr/>
        </p:nvSpPr>
        <p:spPr>
          <a:xfrm>
            <a:off x="2743200" y="228600"/>
            <a:ext cx="6224204" cy="707886"/>
          </a:xfrm>
          <a:prstGeom prst="rect">
            <a:avLst/>
          </a:prstGeom>
          <a:noFill/>
        </p:spPr>
        <p:txBody>
          <a:bodyPr wrap="none" rtlCol="0">
            <a:spAutoFit/>
          </a:bodyPr>
          <a:lstStyle/>
          <a:p>
            <a:r>
              <a:rPr lang="en-US" sz="4000">
                <a:solidFill>
                  <a:prstClr val="black"/>
                </a:solidFill>
                <a:latin typeface="Calibri"/>
              </a:rPr>
              <a:t>Medicare Enrollment Periods</a:t>
            </a:r>
          </a:p>
        </p:txBody>
      </p:sp>
      <p:sp>
        <p:nvSpPr>
          <p:cNvPr id="7" name="TextBox 6">
            <a:extLst>
              <a:ext uri="{FF2B5EF4-FFF2-40B4-BE49-F238E27FC236}">
                <a16:creationId xmlns:a16="http://schemas.microsoft.com/office/drawing/2014/main" id="{9223A2F2-5C5E-A61E-9037-433CC611A627}"/>
              </a:ext>
            </a:extLst>
          </p:cNvPr>
          <p:cNvSpPr txBox="1"/>
          <p:nvPr/>
        </p:nvSpPr>
        <p:spPr>
          <a:xfrm flipH="1">
            <a:off x="1676400" y="1371600"/>
            <a:ext cx="8839200" cy="6140142"/>
          </a:xfrm>
          <a:prstGeom prst="rect">
            <a:avLst/>
          </a:prstGeom>
          <a:noFill/>
        </p:spPr>
        <p:txBody>
          <a:bodyPr wrap="square" rtlCol="0">
            <a:spAutoFit/>
          </a:bodyPr>
          <a:lstStyle/>
          <a:p>
            <a:pPr marL="800100" lvl="1" indent="-342900">
              <a:buFont typeface="Wingdings" panose="05000000000000000000" pitchFamily="2" charset="2"/>
              <a:buChar char="Ø"/>
            </a:pPr>
            <a:r>
              <a:rPr lang="en-US" sz="3200" b="1">
                <a:solidFill>
                  <a:srgbClr val="FF0000"/>
                </a:solidFill>
                <a:latin typeface="Calibri"/>
              </a:rPr>
              <a:t>I</a:t>
            </a:r>
            <a:r>
              <a:rPr lang="en-US" sz="3200">
                <a:solidFill>
                  <a:prstClr val="black"/>
                </a:solidFill>
                <a:latin typeface="Calibri"/>
              </a:rPr>
              <a:t>nitial </a:t>
            </a:r>
            <a:r>
              <a:rPr lang="en-US" sz="3200" b="1">
                <a:solidFill>
                  <a:srgbClr val="FF0000"/>
                </a:solidFill>
                <a:latin typeface="Calibri"/>
              </a:rPr>
              <a:t>E</a:t>
            </a:r>
            <a:r>
              <a:rPr lang="en-US" sz="3200">
                <a:solidFill>
                  <a:prstClr val="black"/>
                </a:solidFill>
                <a:latin typeface="Calibri"/>
              </a:rPr>
              <a:t>nrollment </a:t>
            </a:r>
            <a:r>
              <a:rPr lang="en-US" sz="3200" b="1">
                <a:solidFill>
                  <a:srgbClr val="FF0000"/>
                </a:solidFill>
                <a:latin typeface="Calibri"/>
              </a:rPr>
              <a:t>P</a:t>
            </a:r>
            <a:r>
              <a:rPr lang="en-US" sz="3200">
                <a:solidFill>
                  <a:prstClr val="black"/>
                </a:solidFill>
                <a:latin typeface="Calibri"/>
              </a:rPr>
              <a:t>eriod </a:t>
            </a:r>
            <a:r>
              <a:rPr lang="en-US" sz="3200" b="1">
                <a:solidFill>
                  <a:srgbClr val="FF0000"/>
                </a:solidFill>
                <a:latin typeface="Calibri"/>
              </a:rPr>
              <a:t>IEP </a:t>
            </a:r>
          </a:p>
          <a:p>
            <a:r>
              <a:rPr lang="en-US" sz="2400">
                <a:solidFill>
                  <a:prstClr val="black"/>
                </a:solidFill>
                <a:latin typeface="Calibri"/>
              </a:rPr>
              <a:t>This is the</a:t>
            </a:r>
            <a:r>
              <a:rPr lang="en-US" sz="2800" b="1">
                <a:solidFill>
                  <a:prstClr val="black"/>
                </a:solidFill>
                <a:latin typeface="Calibri"/>
              </a:rPr>
              <a:t> </a:t>
            </a:r>
            <a:r>
              <a:rPr lang="en-US" sz="2800">
                <a:solidFill>
                  <a:prstClr val="black"/>
                </a:solidFill>
                <a:latin typeface="Calibri"/>
              </a:rPr>
              <a:t>7-</a:t>
            </a:r>
            <a:r>
              <a:rPr lang="en-US" sz="2400">
                <a:solidFill>
                  <a:prstClr val="black"/>
                </a:solidFill>
                <a:latin typeface="Calibri"/>
              </a:rPr>
              <a:t>month period when you are aging to 65.  </a:t>
            </a:r>
          </a:p>
          <a:p>
            <a:r>
              <a:rPr lang="en-US" sz="2400">
                <a:solidFill>
                  <a:prstClr val="black"/>
                </a:solidFill>
                <a:latin typeface="Calibri"/>
              </a:rPr>
              <a:t>It is </a:t>
            </a:r>
            <a:r>
              <a:rPr lang="en-US" sz="2800" b="1" u="sng">
                <a:solidFill>
                  <a:prstClr val="black"/>
                </a:solidFill>
                <a:latin typeface="Calibri"/>
              </a:rPr>
              <a:t>3</a:t>
            </a:r>
            <a:r>
              <a:rPr lang="en-US" sz="2400">
                <a:solidFill>
                  <a:prstClr val="black"/>
                </a:solidFill>
                <a:latin typeface="Calibri"/>
              </a:rPr>
              <a:t> months before 65, the month you turn 65 and </a:t>
            </a:r>
            <a:r>
              <a:rPr lang="en-US" sz="2800" b="1" u="sng">
                <a:solidFill>
                  <a:prstClr val="black"/>
                </a:solidFill>
                <a:latin typeface="Calibri"/>
              </a:rPr>
              <a:t>3</a:t>
            </a:r>
            <a:r>
              <a:rPr lang="en-US" sz="2400">
                <a:solidFill>
                  <a:prstClr val="black"/>
                </a:solidFill>
                <a:latin typeface="Calibri"/>
              </a:rPr>
              <a:t> months after a    </a:t>
            </a:r>
          </a:p>
          <a:p>
            <a:pPr marL="822960" lvl="1" indent="-457200">
              <a:spcBef>
                <a:spcPts val="600"/>
              </a:spcBef>
              <a:buFont typeface="Wingdings" panose="05000000000000000000" pitchFamily="2" charset="2"/>
              <a:buChar char="Ø"/>
            </a:pPr>
            <a:r>
              <a:rPr lang="en-US" sz="3200" b="1">
                <a:solidFill>
                  <a:srgbClr val="FF0000"/>
                </a:solidFill>
                <a:latin typeface="Calibri"/>
              </a:rPr>
              <a:t>S</a:t>
            </a:r>
            <a:r>
              <a:rPr lang="en-US" sz="3200">
                <a:solidFill>
                  <a:prstClr val="black"/>
                </a:solidFill>
                <a:latin typeface="Calibri"/>
              </a:rPr>
              <a:t>pecial </a:t>
            </a:r>
            <a:r>
              <a:rPr lang="en-US" sz="3200" b="1">
                <a:solidFill>
                  <a:srgbClr val="FF0000"/>
                </a:solidFill>
                <a:latin typeface="Calibri"/>
              </a:rPr>
              <a:t>E</a:t>
            </a:r>
            <a:r>
              <a:rPr lang="en-US" sz="3200">
                <a:solidFill>
                  <a:prstClr val="black"/>
                </a:solidFill>
                <a:latin typeface="Calibri"/>
              </a:rPr>
              <a:t>nrollment </a:t>
            </a:r>
            <a:r>
              <a:rPr lang="en-US" sz="3200" b="1">
                <a:solidFill>
                  <a:srgbClr val="FF0000"/>
                </a:solidFill>
                <a:latin typeface="Calibri"/>
              </a:rPr>
              <a:t>P</a:t>
            </a:r>
            <a:r>
              <a:rPr lang="en-US" sz="3200">
                <a:solidFill>
                  <a:prstClr val="black"/>
                </a:solidFill>
                <a:latin typeface="Calibri"/>
              </a:rPr>
              <a:t>eriod </a:t>
            </a:r>
            <a:r>
              <a:rPr lang="en-US" sz="3200" b="1">
                <a:solidFill>
                  <a:srgbClr val="FF0000"/>
                </a:solidFill>
                <a:latin typeface="Calibri"/>
              </a:rPr>
              <a:t>SEP</a:t>
            </a:r>
            <a:r>
              <a:rPr lang="en-US" sz="3200">
                <a:solidFill>
                  <a:prstClr val="black"/>
                </a:solidFill>
                <a:latin typeface="Calibri"/>
              </a:rPr>
              <a:t> </a:t>
            </a:r>
          </a:p>
          <a:p>
            <a:pPr marL="365760" lvl="1">
              <a:spcBef>
                <a:spcPts val="600"/>
              </a:spcBef>
            </a:pPr>
            <a:r>
              <a:rPr lang="en-US" sz="2600">
                <a:solidFill>
                  <a:prstClr val="black"/>
                </a:solidFill>
                <a:latin typeface="Calibri"/>
              </a:rPr>
              <a:t>Work beyond age 65 and leave Employer Group Coverage whether Employee coverage or coverage as a Dependent.  </a:t>
            </a:r>
          </a:p>
          <a:p>
            <a:pPr marL="365760" lvl="1">
              <a:spcBef>
                <a:spcPts val="600"/>
              </a:spcBef>
            </a:pPr>
            <a:r>
              <a:rPr lang="en-US" sz="2600">
                <a:solidFill>
                  <a:prstClr val="black"/>
                </a:solidFill>
                <a:latin typeface="Calibri"/>
              </a:rPr>
              <a:t>	</a:t>
            </a:r>
            <a:r>
              <a:rPr lang="en-US" sz="2600" b="1">
                <a:solidFill>
                  <a:prstClr val="black"/>
                </a:solidFill>
                <a:latin typeface="Calibri"/>
              </a:rPr>
              <a:t>**NOTE: </a:t>
            </a:r>
            <a:r>
              <a:rPr lang="en-US" sz="2600">
                <a:solidFill>
                  <a:prstClr val="black"/>
                </a:solidFill>
                <a:latin typeface="Calibri"/>
              </a:rPr>
              <a:t>You do not have to leave employment</a:t>
            </a:r>
          </a:p>
          <a:p>
            <a:pPr marL="457200" indent="-457200">
              <a:buFont typeface="Wingdings" panose="05000000000000000000" pitchFamily="2" charset="2"/>
              <a:buChar char="Ø"/>
              <a:defRPr/>
            </a:pPr>
            <a:r>
              <a:rPr lang="en-US" sz="2800">
                <a:solidFill>
                  <a:prstClr val="black"/>
                </a:solidFill>
                <a:latin typeface="Calibri"/>
              </a:rPr>
              <a:t>	</a:t>
            </a:r>
            <a:r>
              <a:rPr lang="en-US" sz="2800" b="1">
                <a:solidFill>
                  <a:srgbClr val="FF0000"/>
                </a:solidFill>
                <a:latin typeface="Calibri"/>
              </a:rPr>
              <a:t>A</a:t>
            </a:r>
            <a:r>
              <a:rPr lang="en-US" sz="2800">
                <a:solidFill>
                  <a:prstClr val="black"/>
                </a:solidFill>
                <a:latin typeface="Calibri"/>
              </a:rPr>
              <a:t>nnual </a:t>
            </a:r>
            <a:r>
              <a:rPr lang="en-US" sz="2800" b="1">
                <a:solidFill>
                  <a:srgbClr val="FF0000"/>
                </a:solidFill>
                <a:latin typeface="Calibri"/>
              </a:rPr>
              <a:t>E</a:t>
            </a:r>
            <a:r>
              <a:rPr lang="en-US" sz="2800">
                <a:solidFill>
                  <a:prstClr val="black"/>
                </a:solidFill>
                <a:latin typeface="Calibri"/>
              </a:rPr>
              <a:t>nrollment </a:t>
            </a:r>
            <a:r>
              <a:rPr lang="en-US" sz="2800" b="1">
                <a:solidFill>
                  <a:srgbClr val="FF0000"/>
                </a:solidFill>
                <a:latin typeface="Calibri"/>
              </a:rPr>
              <a:t>P</a:t>
            </a:r>
            <a:r>
              <a:rPr lang="en-US" sz="2800">
                <a:solidFill>
                  <a:prstClr val="black"/>
                </a:solidFill>
                <a:latin typeface="Calibri"/>
              </a:rPr>
              <a:t>eriod </a:t>
            </a:r>
            <a:r>
              <a:rPr lang="en-US" sz="3200" b="1">
                <a:solidFill>
                  <a:srgbClr val="FF0000"/>
                </a:solidFill>
                <a:latin typeface="Calibri"/>
              </a:rPr>
              <a:t>AEP </a:t>
            </a:r>
          </a:p>
          <a:p>
            <a:pPr>
              <a:defRPr/>
            </a:pPr>
            <a:r>
              <a:rPr lang="en-US" sz="3200" b="1">
                <a:solidFill>
                  <a:srgbClr val="FF0000"/>
                </a:solidFill>
                <a:latin typeface="Calibri"/>
              </a:rPr>
              <a:t>	</a:t>
            </a:r>
            <a:r>
              <a:rPr lang="en-US" sz="2800" b="1">
                <a:solidFill>
                  <a:srgbClr val="FF0000"/>
                </a:solidFill>
                <a:latin typeface="Calibri"/>
              </a:rPr>
              <a:t>Occurs </a:t>
            </a:r>
            <a:r>
              <a:rPr lang="en-US" sz="2000" b="1">
                <a:solidFill>
                  <a:srgbClr val="FF0000"/>
                </a:solidFill>
                <a:latin typeface="Calibri"/>
              </a:rPr>
              <a:t>every year between </a:t>
            </a:r>
            <a:r>
              <a:rPr lang="en-US" sz="2800" b="1">
                <a:solidFill>
                  <a:prstClr val="black"/>
                </a:solidFill>
                <a:latin typeface="Calibri"/>
              </a:rPr>
              <a:t>Oct </a:t>
            </a:r>
            <a:r>
              <a:rPr lang="en-US" sz="2800" b="1" u="sng">
                <a:solidFill>
                  <a:prstClr val="black"/>
                </a:solidFill>
                <a:latin typeface="Calibri"/>
              </a:rPr>
              <a:t>15</a:t>
            </a:r>
            <a:r>
              <a:rPr lang="en-US" sz="2800">
                <a:solidFill>
                  <a:prstClr val="black"/>
                </a:solidFill>
                <a:latin typeface="Calibri"/>
              </a:rPr>
              <a:t> </a:t>
            </a:r>
            <a:r>
              <a:rPr lang="en-US" sz="2400">
                <a:solidFill>
                  <a:prstClr val="black"/>
                </a:solidFill>
                <a:latin typeface="Calibri"/>
              </a:rPr>
              <a:t>to </a:t>
            </a:r>
            <a:r>
              <a:rPr lang="en-US" sz="2800" b="1">
                <a:solidFill>
                  <a:prstClr val="black"/>
                </a:solidFill>
                <a:latin typeface="Calibri"/>
              </a:rPr>
              <a:t>Dec </a:t>
            </a:r>
            <a:r>
              <a:rPr lang="en-US" sz="2800" b="1" u="sng">
                <a:solidFill>
                  <a:prstClr val="black"/>
                </a:solidFill>
                <a:latin typeface="Calibri"/>
              </a:rPr>
              <a:t>7</a:t>
            </a:r>
            <a:r>
              <a:rPr lang="en-US" sz="2400">
                <a:solidFill>
                  <a:prstClr val="black"/>
                </a:solidFill>
                <a:latin typeface="Calibri"/>
              </a:rPr>
              <a:t> </a:t>
            </a:r>
          </a:p>
          <a:p>
            <a:pPr marL="1714500" lvl="3" indent="-342900">
              <a:buFont typeface="Arial" panose="020B0604020202020204" pitchFamily="34" charset="0"/>
              <a:buChar char="•"/>
              <a:defRPr/>
            </a:pPr>
            <a:r>
              <a:rPr lang="en-US" sz="2400">
                <a:solidFill>
                  <a:prstClr val="black"/>
                </a:solidFill>
                <a:latin typeface="Calibri"/>
              </a:rPr>
              <a:t>Coverage begins January 1         </a:t>
            </a:r>
          </a:p>
          <a:p>
            <a:pPr>
              <a:defRPr/>
            </a:pPr>
            <a:r>
              <a:rPr lang="en-US" sz="2400">
                <a:solidFill>
                  <a:prstClr val="black"/>
                </a:solidFill>
                <a:latin typeface="Calibri"/>
              </a:rPr>
              <a:t>	</a:t>
            </a:r>
            <a:r>
              <a:rPr lang="en-US" sz="2400" b="1">
                <a:solidFill>
                  <a:srgbClr val="FF0000"/>
                </a:solidFill>
                <a:latin typeface="Calibri"/>
              </a:rPr>
              <a:t>ONLY</a:t>
            </a:r>
            <a:r>
              <a:rPr lang="en-US">
                <a:solidFill>
                  <a:prstClr val="black"/>
                </a:solidFill>
                <a:latin typeface="Calibri"/>
              </a:rPr>
              <a:t> </a:t>
            </a:r>
            <a:r>
              <a:rPr lang="en-US" sz="2400">
                <a:solidFill>
                  <a:prstClr val="black"/>
                </a:solidFill>
                <a:latin typeface="Calibri"/>
              </a:rPr>
              <a:t>Applies to</a:t>
            </a:r>
            <a:r>
              <a:rPr lang="en-US" sz="2000">
                <a:solidFill>
                  <a:prstClr val="black"/>
                </a:solidFill>
                <a:latin typeface="Calibri"/>
              </a:rPr>
              <a:t>:  Changing Part D Prescription Drug Plans </a:t>
            </a:r>
          </a:p>
          <a:p>
            <a:pPr>
              <a:defRPr/>
            </a:pPr>
            <a:r>
              <a:rPr lang="en-US" sz="2000">
                <a:solidFill>
                  <a:prstClr val="black"/>
                </a:solidFill>
                <a:latin typeface="Calibri"/>
              </a:rPr>
              <a:t>	Part C Medicare Advantage Plans</a:t>
            </a:r>
          </a:p>
          <a:p>
            <a:endParaRPr lang="en-US" sz="2000">
              <a:solidFill>
                <a:prstClr val="black"/>
              </a:solidFill>
              <a:latin typeface="Calibri"/>
            </a:endParaRPr>
          </a:p>
          <a:p>
            <a:r>
              <a:rPr lang="en-US" sz="2800">
                <a:solidFill>
                  <a:prstClr val="black"/>
                </a:solidFill>
                <a:latin typeface="Calibri"/>
              </a:rPr>
              <a:t>	</a:t>
            </a:r>
            <a:endParaRPr lang="en-US" sz="2400">
              <a:solidFill>
                <a:prstClr val="black"/>
              </a:solidFill>
              <a:latin typeface="Calibri"/>
            </a:endParaRPr>
          </a:p>
        </p:txBody>
      </p:sp>
    </p:spTree>
    <p:extLst>
      <p:ext uri="{BB962C8B-B14F-4D97-AF65-F5344CB8AC3E}">
        <p14:creationId xmlns:p14="http://schemas.microsoft.com/office/powerpoint/2010/main" val="2978458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1676400" y="-40944"/>
            <a:ext cx="8991600" cy="1219200"/>
          </a:xfrm>
        </p:spPr>
        <p:txBody>
          <a:bodyPr>
            <a:noAutofit/>
          </a:bodyPr>
          <a:lstStyle/>
          <a:p>
            <a:r>
              <a:rPr lang="en-US"/>
              <a:t>HSA Contribution Limits 2026	</a:t>
            </a:r>
          </a:p>
        </p:txBody>
      </p:sp>
      <p:sp>
        <p:nvSpPr>
          <p:cNvPr id="50180" name="Rectangle 3"/>
          <p:cNvSpPr>
            <a:spLocks noGrp="1" noChangeArrowheads="1"/>
          </p:cNvSpPr>
          <p:nvPr>
            <p:ph idx="1"/>
          </p:nvPr>
        </p:nvSpPr>
        <p:spPr>
          <a:xfrm>
            <a:off x="1981200" y="1371600"/>
            <a:ext cx="8229600" cy="5334000"/>
          </a:xfrm>
        </p:spPr>
        <p:txBody>
          <a:bodyPr>
            <a:normAutofit fontScale="70000" lnSpcReduction="20000"/>
          </a:bodyPr>
          <a:lstStyle/>
          <a:p>
            <a:r>
              <a:rPr lang="en-US" sz="3600"/>
              <a:t>HSA account holders can choose to save up to </a:t>
            </a:r>
            <a:r>
              <a:rPr lang="en-US" sz="3600" b="1">
                <a:solidFill>
                  <a:srgbClr val="00B050"/>
                </a:solidFill>
              </a:rPr>
              <a:t>$4,400 </a:t>
            </a:r>
            <a:r>
              <a:rPr lang="en-US" sz="3600"/>
              <a:t>Individual and </a:t>
            </a:r>
            <a:r>
              <a:rPr lang="en-US" sz="3600" b="1">
                <a:solidFill>
                  <a:srgbClr val="00B050"/>
                </a:solidFill>
              </a:rPr>
              <a:t>$8,750</a:t>
            </a:r>
            <a:r>
              <a:rPr lang="en-US" sz="3600"/>
              <a:t> for a Family.</a:t>
            </a:r>
          </a:p>
          <a:p>
            <a:pPr marL="0" indent="0">
              <a:buNone/>
            </a:pPr>
            <a:endParaRPr lang="en-US" sz="3600"/>
          </a:p>
          <a:p>
            <a:r>
              <a:rPr lang="en-US" sz="3600"/>
              <a:t>Amounts are payroll deducted before tax</a:t>
            </a:r>
          </a:p>
          <a:p>
            <a:pPr marL="0" indent="0">
              <a:buNone/>
            </a:pPr>
            <a:r>
              <a:rPr lang="en-US" sz="3600"/>
              <a:t> </a:t>
            </a:r>
          </a:p>
          <a:p>
            <a:r>
              <a:rPr lang="en-US" sz="3600"/>
              <a:t>HSA can be used to pay for </a:t>
            </a:r>
            <a:r>
              <a:rPr lang="en-US" sz="3600" b="1"/>
              <a:t>Medicare B &amp; D Premiums, </a:t>
            </a:r>
            <a:r>
              <a:rPr lang="en-US" sz="3600"/>
              <a:t>out-of-pocket expenses for Deductibles, Copays, Coinsurance.</a:t>
            </a:r>
          </a:p>
          <a:p>
            <a:pPr marL="0" indent="0">
              <a:buNone/>
            </a:pPr>
            <a:endParaRPr lang="en-US" sz="3600"/>
          </a:p>
          <a:p>
            <a:r>
              <a:rPr lang="en-US" sz="3600"/>
              <a:t>HSA $ can be used for Deductible &amp; Co-Pays for Dental, Vision, Hearing Aids, LTC Policy premiums etc.</a:t>
            </a:r>
          </a:p>
          <a:p>
            <a:pPr marL="0" indent="0">
              <a:buNone/>
            </a:pPr>
            <a:endParaRPr lang="en-US" sz="3000"/>
          </a:p>
          <a:p>
            <a:pPr marL="0" indent="0">
              <a:buNone/>
            </a:pPr>
            <a:r>
              <a:rPr lang="en-US" sz="3600" b="1"/>
              <a:t>Note:</a:t>
            </a:r>
            <a:r>
              <a:rPr lang="en-US" sz="3600"/>
              <a:t> Premiums that are not an eligible expense – Medicare Supplements, Dental and Vision.</a:t>
            </a:r>
          </a:p>
          <a:p>
            <a:pPr marL="365760" lvl="1" indent="0">
              <a:buNone/>
            </a:pPr>
            <a:endParaRPr lang="en-US" sz="4000"/>
          </a:p>
        </p:txBody>
      </p:sp>
    </p:spTree>
    <p:custDataLst>
      <p:tags r:id="rId1"/>
    </p:custDataLst>
    <p:extLst>
      <p:ext uri="{BB962C8B-B14F-4D97-AF65-F5344CB8AC3E}">
        <p14:creationId xmlns:p14="http://schemas.microsoft.com/office/powerpoint/2010/main" val="2523262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85CE3-133F-AB04-AA6A-9B54E41FE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71741-3028-DD3A-17F7-F0432D071056}"/>
              </a:ext>
            </a:extLst>
          </p:cNvPr>
          <p:cNvSpPr>
            <a:spLocks noGrp="1"/>
          </p:cNvSpPr>
          <p:nvPr>
            <p:ph type="title"/>
          </p:nvPr>
        </p:nvSpPr>
        <p:spPr>
          <a:xfrm>
            <a:off x="1981200" y="168442"/>
            <a:ext cx="8229600" cy="868362"/>
          </a:xfrm>
        </p:spPr>
        <p:txBody>
          <a:bodyPr>
            <a:normAutofit fontScale="90000"/>
          </a:bodyPr>
          <a:lstStyle/>
          <a:p>
            <a:r>
              <a:rPr lang="en-US" sz="4000">
                <a:solidFill>
                  <a:schemeClr val="accent1"/>
                </a:solidFill>
              </a:rPr>
              <a:t>Medicare</a:t>
            </a:r>
            <a:r>
              <a:rPr lang="en-US"/>
              <a:t> UPDATE </a:t>
            </a:r>
            <a:r>
              <a:rPr lang="en-US">
                <a:solidFill>
                  <a:srgbClr val="FF0000"/>
                </a:solidFill>
              </a:rPr>
              <a:t>2026 / 2027</a:t>
            </a:r>
            <a:br>
              <a:rPr lang="en-US">
                <a:solidFill>
                  <a:srgbClr val="FF0000"/>
                </a:solidFill>
              </a:rPr>
            </a:br>
            <a:r>
              <a:rPr lang="en-US">
                <a:solidFill>
                  <a:srgbClr val="FF0000"/>
                </a:solidFill>
              </a:rPr>
              <a:t>The Good News and Not so Good News</a:t>
            </a:r>
            <a:endParaRPr lang="en-US" b="1">
              <a:solidFill>
                <a:srgbClr val="FF0000"/>
              </a:solidFill>
            </a:endParaRPr>
          </a:p>
        </p:txBody>
      </p:sp>
      <p:sp>
        <p:nvSpPr>
          <p:cNvPr id="3" name="Content Placeholder 2">
            <a:extLst>
              <a:ext uri="{FF2B5EF4-FFF2-40B4-BE49-F238E27FC236}">
                <a16:creationId xmlns:a16="http://schemas.microsoft.com/office/drawing/2014/main" id="{1B510FA6-4E5A-598C-3B85-33F5B1D837AE}"/>
              </a:ext>
            </a:extLst>
          </p:cNvPr>
          <p:cNvSpPr>
            <a:spLocks noGrp="1"/>
          </p:cNvSpPr>
          <p:nvPr>
            <p:ph idx="1"/>
          </p:nvPr>
        </p:nvSpPr>
        <p:spPr>
          <a:xfrm>
            <a:off x="1545657" y="1242392"/>
            <a:ext cx="8991600" cy="5647693"/>
          </a:xfrm>
        </p:spPr>
        <p:txBody>
          <a:bodyPr>
            <a:normAutofit fontScale="55000" lnSpcReduction="20000"/>
          </a:bodyPr>
          <a:lstStyle/>
          <a:p>
            <a:pPr marL="0" indent="0" algn="ctr">
              <a:buNone/>
            </a:pPr>
            <a:r>
              <a:rPr lang="en-US" sz="5100" b="1">
                <a:solidFill>
                  <a:srgbClr val="FF0000"/>
                </a:solidFill>
              </a:rPr>
              <a:t>INFLATION </a:t>
            </a:r>
          </a:p>
          <a:p>
            <a:pPr marL="0" indent="0" algn="ctr">
              <a:buNone/>
            </a:pPr>
            <a:r>
              <a:rPr lang="en-US" sz="4400" b="1"/>
              <a:t>Average Health Cost increase in 2026 </a:t>
            </a:r>
          </a:p>
          <a:p>
            <a:pPr marL="0" indent="0" algn="ctr">
              <a:buNone/>
            </a:pPr>
            <a:r>
              <a:rPr lang="en-US" sz="4400" b="1"/>
              <a:t>15% to 18%</a:t>
            </a:r>
          </a:p>
          <a:p>
            <a:pPr marL="0" indent="0" algn="ctr">
              <a:buNone/>
            </a:pPr>
            <a:r>
              <a:rPr lang="en-US" sz="4400" b="1"/>
              <a:t>No Relief in sight for 2027</a:t>
            </a:r>
          </a:p>
          <a:p>
            <a:r>
              <a:rPr lang="en-US" sz="3800" b="1"/>
              <a:t>Overall Medicare Utilization has increased Considerably – Baby Boomers are having Claims – Joint Replacements #1 Procedure People wait until Medicare to have done</a:t>
            </a:r>
          </a:p>
          <a:p>
            <a:pPr marL="0" indent="0" algn="ctr">
              <a:buNone/>
            </a:pPr>
            <a:endParaRPr lang="en-US" sz="3800" b="1"/>
          </a:p>
          <a:p>
            <a:r>
              <a:rPr lang="en-US" sz="3800" b="1"/>
              <a:t>Supplemental Plans are averaging annual premium increases on low side 15% to as high as 30% in 2026.  	2027 could be higher % increases</a:t>
            </a:r>
          </a:p>
          <a:p>
            <a:pPr marL="0" indent="0">
              <a:buNone/>
            </a:pPr>
            <a:endParaRPr lang="en-US" sz="3800" b="1"/>
          </a:p>
          <a:p>
            <a:r>
              <a:rPr lang="en-US" sz="3800" b="1"/>
              <a:t>Advantage plans increasing CoPays and Annual Out of Pocket  Maximums. Reducing Supplemental Benefits Coverage on </a:t>
            </a:r>
          </a:p>
          <a:p>
            <a:pPr marL="0" indent="0">
              <a:buNone/>
            </a:pPr>
            <a:r>
              <a:rPr lang="en-US" sz="3800" b="1"/>
              <a:t>	Dental , Vision, Hearing, OTC benefits</a:t>
            </a:r>
            <a:r>
              <a:rPr lang="en-US" sz="3800"/>
              <a:t> </a:t>
            </a:r>
          </a:p>
          <a:p>
            <a:r>
              <a:rPr lang="en-US" sz="4500" b="1"/>
              <a:t>Many plans are moving away from PPO to more restricted HMO Networks </a:t>
            </a:r>
          </a:p>
          <a:p>
            <a:pPr marL="0" indent="0" algn="ctr">
              <a:buNone/>
            </a:pPr>
            <a:r>
              <a:rPr lang="en-US" sz="4000"/>
              <a:t>  </a:t>
            </a:r>
          </a:p>
          <a:p>
            <a:pPr marL="365760" lvl="1" indent="0">
              <a:buNone/>
            </a:pPr>
            <a:endParaRPr lang="en-US"/>
          </a:p>
          <a:p>
            <a:endParaRPr lang="en-US"/>
          </a:p>
          <a:p>
            <a:endParaRPr lang="en-US"/>
          </a:p>
          <a:p>
            <a:endParaRPr lang="en-US"/>
          </a:p>
        </p:txBody>
      </p:sp>
      <p:sp>
        <p:nvSpPr>
          <p:cNvPr id="6" name="Slide Number Placeholder 4">
            <a:extLst>
              <a:ext uri="{FF2B5EF4-FFF2-40B4-BE49-F238E27FC236}">
                <a16:creationId xmlns:a16="http://schemas.microsoft.com/office/drawing/2014/main" id="{FC084B7F-B257-28F8-0808-1C18BC6C4BD5}"/>
              </a:ext>
            </a:extLst>
          </p:cNvPr>
          <p:cNvSpPr txBox="1">
            <a:spLocks/>
          </p:cNvSpPr>
          <p:nvPr/>
        </p:nvSpPr>
        <p:spPr>
          <a:xfrm>
            <a:off x="8077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200">
              <a:solidFill>
                <a:prstClr val="black"/>
              </a:solidFill>
              <a:latin typeface="Calibri"/>
            </a:endParaRPr>
          </a:p>
        </p:txBody>
      </p:sp>
      <p:sp>
        <p:nvSpPr>
          <p:cNvPr id="8" name="Date Placeholder 6">
            <a:extLst>
              <a:ext uri="{FF2B5EF4-FFF2-40B4-BE49-F238E27FC236}">
                <a16:creationId xmlns:a16="http://schemas.microsoft.com/office/drawing/2014/main" id="{3221BF51-156F-E14C-5CBF-A40136559AB7}"/>
              </a:ext>
            </a:extLst>
          </p:cNvPr>
          <p:cNvSpPr txBox="1">
            <a:spLocks/>
          </p:cNvSpPr>
          <p:nvPr/>
        </p:nvSpPr>
        <p:spPr>
          <a:xfrm>
            <a:off x="1981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solidFill>
                <a:prstClr val="black"/>
              </a:solidFill>
              <a:latin typeface="Calibri"/>
            </a:endParaRPr>
          </a:p>
        </p:txBody>
      </p:sp>
      <p:sp>
        <p:nvSpPr>
          <p:cNvPr id="9" name="Footer Placeholder 7">
            <a:extLst>
              <a:ext uri="{FF2B5EF4-FFF2-40B4-BE49-F238E27FC236}">
                <a16:creationId xmlns:a16="http://schemas.microsoft.com/office/drawing/2014/main" id="{F7E5FDBB-35E9-DD56-114C-9EF848633EB7}"/>
              </a:ext>
            </a:extLst>
          </p:cNvPr>
          <p:cNvSpPr txBox="1">
            <a:spLocks/>
          </p:cNvSpPr>
          <p:nvPr/>
        </p:nvSpPr>
        <p:spPr>
          <a:xfrm>
            <a:off x="4648200" y="6340476"/>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200">
              <a:solidFill>
                <a:prstClr val="black"/>
              </a:solidFill>
              <a:latin typeface="Calibri"/>
            </a:endParaRPr>
          </a:p>
        </p:txBody>
      </p:sp>
    </p:spTree>
    <p:extLst>
      <p:ext uri="{BB962C8B-B14F-4D97-AF65-F5344CB8AC3E}">
        <p14:creationId xmlns:p14="http://schemas.microsoft.com/office/powerpoint/2010/main" val="296252557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BA048-4066-9A1F-4D1A-70E459DFB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2549C-6622-9980-8A02-1EA5BFFDB1FF}"/>
              </a:ext>
            </a:extLst>
          </p:cNvPr>
          <p:cNvSpPr>
            <a:spLocks noGrp="1"/>
          </p:cNvSpPr>
          <p:nvPr>
            <p:ph type="title"/>
          </p:nvPr>
        </p:nvSpPr>
        <p:spPr>
          <a:xfrm>
            <a:off x="1981200" y="168442"/>
            <a:ext cx="8229600" cy="868362"/>
          </a:xfrm>
        </p:spPr>
        <p:txBody>
          <a:bodyPr>
            <a:normAutofit fontScale="90000"/>
          </a:bodyPr>
          <a:lstStyle/>
          <a:p>
            <a:br>
              <a:rPr lang="en-US">
                <a:solidFill>
                  <a:schemeClr val="accent1"/>
                </a:solidFill>
              </a:rPr>
            </a:br>
            <a:r>
              <a:rPr lang="en-US">
                <a:solidFill>
                  <a:schemeClr val="accent1"/>
                </a:solidFill>
              </a:rPr>
              <a:t>Medicare Part D</a:t>
            </a:r>
            <a:r>
              <a:rPr lang="en-US" sz="3100"/>
              <a:t> UPDATE </a:t>
            </a:r>
            <a:r>
              <a:rPr lang="en-US" sz="3100">
                <a:solidFill>
                  <a:srgbClr val="FF0000"/>
                </a:solidFill>
              </a:rPr>
              <a:t>2026 / 2027</a:t>
            </a:r>
            <a:br>
              <a:rPr lang="en-US" sz="3100">
                <a:solidFill>
                  <a:srgbClr val="FF0000"/>
                </a:solidFill>
              </a:rPr>
            </a:br>
            <a:r>
              <a:rPr lang="en-US" sz="3100">
                <a:solidFill>
                  <a:srgbClr val="FF0000"/>
                </a:solidFill>
              </a:rPr>
              <a:t>GOOD NEWS ! !</a:t>
            </a:r>
            <a:br>
              <a:rPr lang="en-US">
                <a:solidFill>
                  <a:srgbClr val="FF0000"/>
                </a:solidFill>
              </a:rPr>
            </a:br>
            <a:endParaRPr lang="en-US" b="1">
              <a:solidFill>
                <a:srgbClr val="FF0000"/>
              </a:solidFill>
            </a:endParaRPr>
          </a:p>
        </p:txBody>
      </p:sp>
      <p:sp>
        <p:nvSpPr>
          <p:cNvPr id="3" name="Content Placeholder 2">
            <a:extLst>
              <a:ext uri="{FF2B5EF4-FFF2-40B4-BE49-F238E27FC236}">
                <a16:creationId xmlns:a16="http://schemas.microsoft.com/office/drawing/2014/main" id="{DA6072B0-0D5E-C22E-5BEC-350B93691695}"/>
              </a:ext>
            </a:extLst>
          </p:cNvPr>
          <p:cNvSpPr>
            <a:spLocks noGrp="1"/>
          </p:cNvSpPr>
          <p:nvPr>
            <p:ph idx="1"/>
          </p:nvPr>
        </p:nvSpPr>
        <p:spPr>
          <a:xfrm>
            <a:off x="1545657" y="1403684"/>
            <a:ext cx="9122343" cy="5486400"/>
          </a:xfrm>
        </p:spPr>
        <p:txBody>
          <a:bodyPr>
            <a:normAutofit fontScale="40000" lnSpcReduction="20000"/>
          </a:bodyPr>
          <a:lstStyle/>
          <a:p>
            <a:pPr algn="ctr"/>
            <a:r>
              <a:rPr lang="en-US" sz="6000" b="1"/>
              <a:t>Trump tells Pharmaceutical Companys to abide by Fair Nations Trading Act by start of Medicare Annual Enrollment Period 10/1/2026 </a:t>
            </a:r>
          </a:p>
          <a:p>
            <a:pPr marL="0" indent="0">
              <a:buNone/>
            </a:pPr>
            <a:endParaRPr lang="en-US" sz="6000" b="1"/>
          </a:p>
          <a:p>
            <a:pPr marL="0" indent="0">
              <a:buNone/>
            </a:pPr>
            <a:r>
              <a:rPr lang="en-US" sz="6000" b="1">
                <a:solidFill>
                  <a:srgbClr val="00B050"/>
                </a:solidFill>
              </a:rPr>
              <a:t>	</a:t>
            </a:r>
            <a:r>
              <a:rPr lang="en-US" sz="7000" b="1">
                <a:solidFill>
                  <a:srgbClr val="00B050"/>
                </a:solidFill>
              </a:rPr>
              <a:t>Drugs prices have reduced considerably in some cases </a:t>
            </a:r>
          </a:p>
          <a:p>
            <a:pPr marL="0" indent="0" algn="ctr">
              <a:buNone/>
            </a:pPr>
            <a:r>
              <a:rPr lang="en-US" sz="7000" b="1">
                <a:solidFill>
                  <a:srgbClr val="00B050"/>
                </a:solidFill>
              </a:rPr>
              <a:t>3 to 4 times lower</a:t>
            </a:r>
          </a:p>
          <a:p>
            <a:pPr marL="0" indent="0" algn="ctr">
              <a:buNone/>
            </a:pPr>
            <a:endParaRPr lang="en-US" b="1">
              <a:solidFill>
                <a:srgbClr val="00B050"/>
              </a:solidFill>
            </a:endParaRPr>
          </a:p>
          <a:p>
            <a:r>
              <a:rPr lang="en-US" sz="6000" b="1"/>
              <a:t>NEW Annual Cap on Copays (includes $700 Ded) of </a:t>
            </a:r>
          </a:p>
          <a:p>
            <a:pPr marL="0" indent="0">
              <a:buNone/>
            </a:pPr>
            <a:r>
              <a:rPr lang="en-US" sz="4500" b="1"/>
              <a:t>		</a:t>
            </a:r>
            <a:r>
              <a:rPr lang="en-US" sz="7000" b="1"/>
              <a:t>$2100 in 2026 and $2400 in 2027</a:t>
            </a:r>
          </a:p>
          <a:p>
            <a:pPr marL="0" indent="0">
              <a:buNone/>
            </a:pPr>
            <a:endParaRPr lang="en-US" sz="4000" b="1"/>
          </a:p>
          <a:p>
            <a:r>
              <a:rPr lang="en-US" sz="7000" b="1"/>
              <a:t>Insulin related Medications $35 Copay Maximum</a:t>
            </a:r>
          </a:p>
          <a:p>
            <a:pPr marL="0" indent="0">
              <a:buNone/>
            </a:pPr>
            <a:endParaRPr lang="en-US" sz="2800" b="1"/>
          </a:p>
          <a:p>
            <a:r>
              <a:rPr lang="en-US" sz="5100" b="1"/>
              <a:t>NEW GLP Bridge program for Medicare Eligible - $50 per month if you want to try Ozempic or Mounjaro or Zepbound for Weight Loss ONLY</a:t>
            </a:r>
          </a:p>
          <a:p>
            <a:endParaRPr lang="en-US" sz="2800" b="1"/>
          </a:p>
          <a:p>
            <a:pPr marL="0" indent="0" algn="ctr">
              <a:buNone/>
            </a:pPr>
            <a:r>
              <a:rPr lang="en-US" sz="2800"/>
              <a:t> </a:t>
            </a:r>
          </a:p>
          <a:p>
            <a:pPr marL="0" indent="0" algn="ctr">
              <a:buNone/>
            </a:pPr>
            <a:r>
              <a:rPr lang="en-US" sz="4000"/>
              <a:t>  </a:t>
            </a:r>
          </a:p>
          <a:p>
            <a:pPr marL="365760" lvl="1" indent="0">
              <a:buNone/>
            </a:pPr>
            <a:endParaRPr lang="en-US"/>
          </a:p>
          <a:p>
            <a:endParaRPr lang="en-US"/>
          </a:p>
          <a:p>
            <a:endParaRPr lang="en-US"/>
          </a:p>
          <a:p>
            <a:endParaRPr lang="en-US"/>
          </a:p>
        </p:txBody>
      </p:sp>
      <p:sp>
        <p:nvSpPr>
          <p:cNvPr id="6" name="Slide Number Placeholder 4">
            <a:extLst>
              <a:ext uri="{FF2B5EF4-FFF2-40B4-BE49-F238E27FC236}">
                <a16:creationId xmlns:a16="http://schemas.microsoft.com/office/drawing/2014/main" id="{84CF8259-8BC4-F1D1-09F9-73B80FCBA29E}"/>
              </a:ext>
            </a:extLst>
          </p:cNvPr>
          <p:cNvSpPr txBox="1">
            <a:spLocks/>
          </p:cNvSpPr>
          <p:nvPr/>
        </p:nvSpPr>
        <p:spPr>
          <a:xfrm>
            <a:off x="8077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200">
              <a:solidFill>
                <a:prstClr val="black"/>
              </a:solidFill>
              <a:latin typeface="Calibri"/>
            </a:endParaRPr>
          </a:p>
        </p:txBody>
      </p:sp>
      <p:sp>
        <p:nvSpPr>
          <p:cNvPr id="8" name="Date Placeholder 6">
            <a:extLst>
              <a:ext uri="{FF2B5EF4-FFF2-40B4-BE49-F238E27FC236}">
                <a16:creationId xmlns:a16="http://schemas.microsoft.com/office/drawing/2014/main" id="{1E0EF224-FE2C-15EB-4F79-8C674B4ADAD3}"/>
              </a:ext>
            </a:extLst>
          </p:cNvPr>
          <p:cNvSpPr txBox="1">
            <a:spLocks/>
          </p:cNvSpPr>
          <p:nvPr/>
        </p:nvSpPr>
        <p:spPr>
          <a:xfrm>
            <a:off x="1981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solidFill>
                <a:prstClr val="black"/>
              </a:solidFill>
              <a:latin typeface="Calibri"/>
            </a:endParaRPr>
          </a:p>
        </p:txBody>
      </p:sp>
      <p:sp>
        <p:nvSpPr>
          <p:cNvPr id="9" name="Footer Placeholder 7">
            <a:extLst>
              <a:ext uri="{FF2B5EF4-FFF2-40B4-BE49-F238E27FC236}">
                <a16:creationId xmlns:a16="http://schemas.microsoft.com/office/drawing/2014/main" id="{34E9AE8B-2AE4-D1F1-78A5-49291EB5EB14}"/>
              </a:ext>
            </a:extLst>
          </p:cNvPr>
          <p:cNvSpPr txBox="1">
            <a:spLocks/>
          </p:cNvSpPr>
          <p:nvPr/>
        </p:nvSpPr>
        <p:spPr>
          <a:xfrm>
            <a:off x="4648200" y="6340476"/>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200">
              <a:solidFill>
                <a:prstClr val="black"/>
              </a:solidFill>
              <a:latin typeface="Calibri"/>
            </a:endParaRPr>
          </a:p>
        </p:txBody>
      </p:sp>
    </p:spTree>
    <p:extLst>
      <p:ext uri="{BB962C8B-B14F-4D97-AF65-F5344CB8AC3E}">
        <p14:creationId xmlns:p14="http://schemas.microsoft.com/office/powerpoint/2010/main" val="267040083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A42FB-B4BF-065E-13CD-129126CCFE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70FB0-8738-F08B-3569-8DE61D71A730}"/>
              </a:ext>
            </a:extLst>
          </p:cNvPr>
          <p:cNvSpPr>
            <a:spLocks noGrp="1"/>
          </p:cNvSpPr>
          <p:nvPr>
            <p:ph type="title"/>
          </p:nvPr>
        </p:nvSpPr>
        <p:spPr>
          <a:xfrm>
            <a:off x="1981200" y="168442"/>
            <a:ext cx="8229600" cy="868362"/>
          </a:xfrm>
        </p:spPr>
        <p:txBody>
          <a:bodyPr>
            <a:normAutofit fontScale="90000"/>
          </a:bodyPr>
          <a:lstStyle/>
          <a:p>
            <a:r>
              <a:rPr lang="en-US" sz="4000">
                <a:solidFill>
                  <a:schemeClr val="accent1"/>
                </a:solidFill>
              </a:rPr>
              <a:t>Medicare Part D</a:t>
            </a:r>
            <a:r>
              <a:rPr lang="en-US"/>
              <a:t> UPDATE </a:t>
            </a:r>
            <a:r>
              <a:rPr lang="en-US">
                <a:solidFill>
                  <a:srgbClr val="FF0000"/>
                </a:solidFill>
              </a:rPr>
              <a:t>2026 / 2027</a:t>
            </a:r>
            <a:br>
              <a:rPr lang="en-US">
                <a:solidFill>
                  <a:srgbClr val="FF0000"/>
                </a:solidFill>
              </a:rPr>
            </a:br>
            <a:r>
              <a:rPr lang="en-US">
                <a:solidFill>
                  <a:srgbClr val="FF0000"/>
                </a:solidFill>
              </a:rPr>
              <a:t>NOT SO GOOD NEWS</a:t>
            </a:r>
            <a:endParaRPr lang="en-US" b="1">
              <a:solidFill>
                <a:srgbClr val="FF0000"/>
              </a:solidFill>
            </a:endParaRPr>
          </a:p>
        </p:txBody>
      </p:sp>
      <p:sp>
        <p:nvSpPr>
          <p:cNvPr id="3" name="Content Placeholder 2">
            <a:extLst>
              <a:ext uri="{FF2B5EF4-FFF2-40B4-BE49-F238E27FC236}">
                <a16:creationId xmlns:a16="http://schemas.microsoft.com/office/drawing/2014/main" id="{9DB99C0E-2DCE-0A58-B359-77F2DDB8C7A5}"/>
              </a:ext>
            </a:extLst>
          </p:cNvPr>
          <p:cNvSpPr>
            <a:spLocks noGrp="1"/>
          </p:cNvSpPr>
          <p:nvPr>
            <p:ph idx="1"/>
          </p:nvPr>
        </p:nvSpPr>
        <p:spPr>
          <a:xfrm>
            <a:off x="1545658" y="1371600"/>
            <a:ext cx="9122343" cy="5486400"/>
          </a:xfrm>
        </p:spPr>
        <p:txBody>
          <a:bodyPr>
            <a:normAutofit fontScale="47500" lnSpcReduction="20000"/>
          </a:bodyPr>
          <a:lstStyle/>
          <a:p>
            <a:r>
              <a:rPr lang="en-US" sz="4500"/>
              <a:t>CMS Shifting Majority of Part D Drug plan subsidies to Insurance Plans effective 1/1/27 – previously CMS Subsidized 70 to 75 % of Annual cost of Part D plans</a:t>
            </a:r>
          </a:p>
          <a:p>
            <a:pPr marL="0" indent="0">
              <a:buNone/>
            </a:pPr>
            <a:endParaRPr lang="en-US" sz="2800"/>
          </a:p>
          <a:p>
            <a:r>
              <a:rPr lang="en-US" sz="4400"/>
              <a:t>1/1/27 – Insurance Plans now responsible for 70% of Part D costs.</a:t>
            </a:r>
          </a:p>
          <a:p>
            <a:pPr marL="0" indent="0">
              <a:buNone/>
            </a:pPr>
            <a:r>
              <a:rPr lang="en-US" sz="4400"/>
              <a:t>         CMS’s portion will be 15% and </a:t>
            </a:r>
            <a:r>
              <a:rPr lang="en-US" sz="4400" err="1"/>
              <a:t>Pharmacetical</a:t>
            </a:r>
            <a:r>
              <a:rPr lang="en-US" sz="4400"/>
              <a:t> Company’s 15%.</a:t>
            </a:r>
            <a:endParaRPr lang="en-US" sz="3600"/>
          </a:p>
          <a:p>
            <a:pPr marL="0" indent="0">
              <a:buNone/>
            </a:pPr>
            <a:r>
              <a:rPr lang="en-US" sz="2400"/>
              <a:t>		</a:t>
            </a:r>
          </a:p>
          <a:p>
            <a:pPr marL="0" indent="0">
              <a:buNone/>
            </a:pPr>
            <a:r>
              <a:rPr lang="en-US" sz="2800" b="1"/>
              <a:t>		</a:t>
            </a:r>
            <a:r>
              <a:rPr lang="en-US" sz="4400" b="1">
                <a:solidFill>
                  <a:srgbClr val="FF0000"/>
                </a:solidFill>
              </a:rPr>
              <a:t>As a Result – 1/1/2027 plans will</a:t>
            </a:r>
          </a:p>
          <a:p>
            <a:pPr marL="0" indent="0">
              <a:buNone/>
            </a:pPr>
            <a:endParaRPr lang="en-US" sz="2800" b="1"/>
          </a:p>
          <a:p>
            <a:r>
              <a:rPr lang="en-US" sz="5100"/>
              <a:t>Have MUCH Higher Premiums – UHC $265 per month,</a:t>
            </a:r>
          </a:p>
          <a:p>
            <a:pPr marL="0" indent="0">
              <a:buNone/>
            </a:pPr>
            <a:r>
              <a:rPr lang="en-US" sz="5100"/>
              <a:t>	Aetna going to $125, BCBS of KS $0 premium plan going to </a:t>
            </a:r>
          </a:p>
          <a:p>
            <a:pPr marL="0" indent="0">
              <a:buNone/>
            </a:pPr>
            <a:r>
              <a:rPr lang="en-US" sz="5100"/>
              <a:t>	$45 per month, Humana significant increase</a:t>
            </a:r>
          </a:p>
          <a:p>
            <a:pPr marL="0" indent="0">
              <a:buNone/>
            </a:pPr>
            <a:endParaRPr lang="en-US" sz="2800"/>
          </a:p>
          <a:p>
            <a:r>
              <a:rPr lang="en-US" sz="4200" b="1"/>
              <a:t>Many plans will also change their Formulary’s and Tiers – Many plans the $700 Deductible will apply to ALL level of Drugs even Generics</a:t>
            </a:r>
          </a:p>
          <a:p>
            <a:pPr marL="0" indent="0">
              <a:buNone/>
            </a:pPr>
            <a:endParaRPr lang="en-US" sz="2400" b="1"/>
          </a:p>
          <a:p>
            <a:r>
              <a:rPr lang="en-US" sz="4500"/>
              <a:t>Some plans are reducing the Area’s / States they will market plans to in 2027</a:t>
            </a:r>
          </a:p>
          <a:p>
            <a:pPr marL="0" indent="0" algn="ctr">
              <a:buNone/>
            </a:pPr>
            <a:r>
              <a:rPr lang="en-US"/>
              <a:t> </a:t>
            </a:r>
          </a:p>
          <a:p>
            <a:pPr marL="0" indent="0" algn="ctr">
              <a:buNone/>
            </a:pPr>
            <a:r>
              <a:rPr lang="en-US" sz="4000"/>
              <a:t>  </a:t>
            </a:r>
          </a:p>
          <a:p>
            <a:pPr marL="365760" lvl="1" indent="0">
              <a:buNone/>
            </a:pPr>
            <a:endParaRPr lang="en-US"/>
          </a:p>
          <a:p>
            <a:endParaRPr lang="en-US"/>
          </a:p>
          <a:p>
            <a:endParaRPr lang="en-US"/>
          </a:p>
          <a:p>
            <a:endParaRPr lang="en-US"/>
          </a:p>
        </p:txBody>
      </p:sp>
      <p:sp>
        <p:nvSpPr>
          <p:cNvPr id="6" name="Slide Number Placeholder 4">
            <a:extLst>
              <a:ext uri="{FF2B5EF4-FFF2-40B4-BE49-F238E27FC236}">
                <a16:creationId xmlns:a16="http://schemas.microsoft.com/office/drawing/2014/main" id="{3F3F1D3F-BCED-6C3E-F904-6EF210F14CF7}"/>
              </a:ext>
            </a:extLst>
          </p:cNvPr>
          <p:cNvSpPr txBox="1">
            <a:spLocks/>
          </p:cNvSpPr>
          <p:nvPr/>
        </p:nvSpPr>
        <p:spPr>
          <a:xfrm>
            <a:off x="8077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200">
              <a:solidFill>
                <a:prstClr val="black"/>
              </a:solidFill>
              <a:latin typeface="Calibri"/>
            </a:endParaRPr>
          </a:p>
        </p:txBody>
      </p:sp>
      <p:sp>
        <p:nvSpPr>
          <p:cNvPr id="8" name="Date Placeholder 6">
            <a:extLst>
              <a:ext uri="{FF2B5EF4-FFF2-40B4-BE49-F238E27FC236}">
                <a16:creationId xmlns:a16="http://schemas.microsoft.com/office/drawing/2014/main" id="{AE8F5F8C-D346-565B-7DE9-E5D357D9CF3C}"/>
              </a:ext>
            </a:extLst>
          </p:cNvPr>
          <p:cNvSpPr txBox="1">
            <a:spLocks/>
          </p:cNvSpPr>
          <p:nvPr/>
        </p:nvSpPr>
        <p:spPr>
          <a:xfrm>
            <a:off x="1981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solidFill>
                <a:prstClr val="black"/>
              </a:solidFill>
              <a:latin typeface="Calibri"/>
            </a:endParaRPr>
          </a:p>
        </p:txBody>
      </p:sp>
      <p:sp>
        <p:nvSpPr>
          <p:cNvPr id="9" name="Footer Placeholder 7">
            <a:extLst>
              <a:ext uri="{FF2B5EF4-FFF2-40B4-BE49-F238E27FC236}">
                <a16:creationId xmlns:a16="http://schemas.microsoft.com/office/drawing/2014/main" id="{93624BF9-804E-0D35-BA6E-E7B868029A7C}"/>
              </a:ext>
            </a:extLst>
          </p:cNvPr>
          <p:cNvSpPr txBox="1">
            <a:spLocks/>
          </p:cNvSpPr>
          <p:nvPr/>
        </p:nvSpPr>
        <p:spPr>
          <a:xfrm>
            <a:off x="4648200" y="6340476"/>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200">
              <a:solidFill>
                <a:prstClr val="black"/>
              </a:solidFill>
              <a:latin typeface="Calibri"/>
            </a:endParaRPr>
          </a:p>
        </p:txBody>
      </p:sp>
    </p:spTree>
    <p:extLst>
      <p:ext uri="{BB962C8B-B14F-4D97-AF65-F5344CB8AC3E}">
        <p14:creationId xmlns:p14="http://schemas.microsoft.com/office/powerpoint/2010/main" val="328819538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B6AD7-F2D9-3C89-261D-CF3A8728B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EA85D-913F-E924-B113-C4968FB96ABD}"/>
              </a:ext>
            </a:extLst>
          </p:cNvPr>
          <p:cNvSpPr>
            <a:spLocks noGrp="1"/>
          </p:cNvSpPr>
          <p:nvPr>
            <p:ph type="title"/>
          </p:nvPr>
        </p:nvSpPr>
        <p:spPr>
          <a:xfrm>
            <a:off x="1981200" y="168442"/>
            <a:ext cx="8229600" cy="868362"/>
          </a:xfrm>
        </p:spPr>
        <p:txBody>
          <a:bodyPr>
            <a:normAutofit fontScale="90000"/>
          </a:bodyPr>
          <a:lstStyle/>
          <a:p>
            <a:r>
              <a:rPr lang="en-US">
                <a:solidFill>
                  <a:schemeClr val="accent1"/>
                </a:solidFill>
              </a:rPr>
              <a:t>Medicare Part D Drug and Advantage Plans</a:t>
            </a:r>
            <a:r>
              <a:rPr lang="en-US" sz="3100"/>
              <a:t> </a:t>
            </a:r>
            <a:br>
              <a:rPr lang="en-US"/>
            </a:br>
            <a:r>
              <a:rPr lang="en-US"/>
              <a:t>UPDATE </a:t>
            </a:r>
            <a:r>
              <a:rPr lang="en-US">
                <a:solidFill>
                  <a:srgbClr val="FF0000"/>
                </a:solidFill>
              </a:rPr>
              <a:t>2026 / 2027</a:t>
            </a:r>
            <a:endParaRPr lang="en-US" b="1">
              <a:solidFill>
                <a:srgbClr val="FF0000"/>
              </a:solidFill>
            </a:endParaRPr>
          </a:p>
        </p:txBody>
      </p:sp>
      <p:sp>
        <p:nvSpPr>
          <p:cNvPr id="3" name="Content Placeholder 2">
            <a:extLst>
              <a:ext uri="{FF2B5EF4-FFF2-40B4-BE49-F238E27FC236}">
                <a16:creationId xmlns:a16="http://schemas.microsoft.com/office/drawing/2014/main" id="{9D9AB7AC-5896-B38B-BF81-545C7664A922}"/>
              </a:ext>
            </a:extLst>
          </p:cNvPr>
          <p:cNvSpPr>
            <a:spLocks noGrp="1"/>
          </p:cNvSpPr>
          <p:nvPr>
            <p:ph idx="1"/>
          </p:nvPr>
        </p:nvSpPr>
        <p:spPr>
          <a:xfrm>
            <a:off x="1545657" y="1403684"/>
            <a:ext cx="8991600" cy="5486400"/>
          </a:xfrm>
        </p:spPr>
        <p:txBody>
          <a:bodyPr>
            <a:normAutofit fontScale="40000" lnSpcReduction="20000"/>
          </a:bodyPr>
          <a:lstStyle/>
          <a:p>
            <a:r>
              <a:rPr lang="en-US" sz="7000"/>
              <a:t>All plans are required to send you by 9/30 of each year </a:t>
            </a:r>
          </a:p>
          <a:p>
            <a:pPr marL="0" indent="0">
              <a:buNone/>
            </a:pPr>
            <a:r>
              <a:rPr lang="en-US" sz="7000"/>
              <a:t>	The Plans Annual Notice of Changes for the next year</a:t>
            </a:r>
          </a:p>
          <a:p>
            <a:pPr marL="0" indent="0">
              <a:buNone/>
            </a:pPr>
            <a:r>
              <a:rPr lang="en-US" sz="7000"/>
              <a:t>				</a:t>
            </a:r>
            <a:r>
              <a:rPr lang="en-US" sz="9000" b="1"/>
              <a:t>ANOC</a:t>
            </a:r>
          </a:p>
          <a:p>
            <a:pPr marL="0" indent="0">
              <a:buNone/>
            </a:pPr>
            <a:endParaRPr lang="en-US" sz="7000"/>
          </a:p>
          <a:p>
            <a:r>
              <a:rPr lang="en-US" sz="7000" b="1" u="sng">
                <a:solidFill>
                  <a:srgbClr val="FF0000"/>
                </a:solidFill>
              </a:rPr>
              <a:t>IMPORTANT</a:t>
            </a:r>
            <a:r>
              <a:rPr lang="en-US" sz="7000"/>
              <a:t> - READ THIS TO UNDERSTAND HOW YOUR PLAN IS CHANGING FOR THE NEXT YEAR.</a:t>
            </a:r>
          </a:p>
          <a:p>
            <a:endParaRPr lang="en-US" sz="7000"/>
          </a:p>
          <a:p>
            <a:r>
              <a:rPr lang="en-US" sz="7000"/>
              <a:t>Medicare allows you to change your Part D Drug plan or Part C Advantage plan to another plan during the period 10/15 to 12/7 for a 1/1 effective date.</a:t>
            </a:r>
          </a:p>
          <a:p>
            <a:pPr marL="0" indent="0" algn="ctr">
              <a:buNone/>
            </a:pPr>
            <a:endParaRPr lang="en-US" sz="5800" b="1"/>
          </a:p>
          <a:p>
            <a:pPr marL="0" indent="0" algn="ctr">
              <a:buNone/>
            </a:pPr>
            <a:r>
              <a:rPr lang="en-US" sz="6500" b="1"/>
              <a:t> </a:t>
            </a:r>
          </a:p>
          <a:p>
            <a:pPr marL="0" indent="0" algn="ctr">
              <a:buNone/>
            </a:pPr>
            <a:endParaRPr lang="en-US" sz="6500" b="1"/>
          </a:p>
          <a:p>
            <a:pPr marL="0" indent="0" algn="ctr">
              <a:buNone/>
            </a:pPr>
            <a:r>
              <a:rPr lang="en-US" sz="4000"/>
              <a:t> </a:t>
            </a:r>
          </a:p>
          <a:p>
            <a:pPr marL="365760" lvl="1" indent="0">
              <a:buNone/>
            </a:pPr>
            <a:endParaRPr lang="en-US"/>
          </a:p>
          <a:p>
            <a:endParaRPr lang="en-US"/>
          </a:p>
          <a:p>
            <a:endParaRPr lang="en-US"/>
          </a:p>
          <a:p>
            <a:endParaRPr lang="en-US"/>
          </a:p>
        </p:txBody>
      </p:sp>
      <p:sp>
        <p:nvSpPr>
          <p:cNvPr id="6" name="Slide Number Placeholder 4">
            <a:extLst>
              <a:ext uri="{FF2B5EF4-FFF2-40B4-BE49-F238E27FC236}">
                <a16:creationId xmlns:a16="http://schemas.microsoft.com/office/drawing/2014/main" id="{FED67E6E-C6F4-AF64-23BA-0A73720BE1A2}"/>
              </a:ext>
            </a:extLst>
          </p:cNvPr>
          <p:cNvSpPr txBox="1">
            <a:spLocks/>
          </p:cNvSpPr>
          <p:nvPr/>
        </p:nvSpPr>
        <p:spPr>
          <a:xfrm>
            <a:off x="8077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en-US" sz="1200">
              <a:solidFill>
                <a:prstClr val="black"/>
              </a:solidFill>
              <a:latin typeface="Calibri"/>
            </a:endParaRPr>
          </a:p>
        </p:txBody>
      </p:sp>
      <p:sp>
        <p:nvSpPr>
          <p:cNvPr id="8" name="Date Placeholder 6">
            <a:extLst>
              <a:ext uri="{FF2B5EF4-FFF2-40B4-BE49-F238E27FC236}">
                <a16:creationId xmlns:a16="http://schemas.microsoft.com/office/drawing/2014/main" id="{30A07FDD-49C0-A273-9624-263A066EC6FE}"/>
              </a:ext>
            </a:extLst>
          </p:cNvPr>
          <p:cNvSpPr txBox="1">
            <a:spLocks/>
          </p:cNvSpPr>
          <p:nvPr/>
        </p:nvSpPr>
        <p:spPr>
          <a:xfrm>
            <a:off x="1981200" y="6340476"/>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00">
              <a:solidFill>
                <a:prstClr val="black"/>
              </a:solidFill>
              <a:latin typeface="Calibri"/>
            </a:endParaRPr>
          </a:p>
        </p:txBody>
      </p:sp>
      <p:sp>
        <p:nvSpPr>
          <p:cNvPr id="9" name="Footer Placeholder 7">
            <a:extLst>
              <a:ext uri="{FF2B5EF4-FFF2-40B4-BE49-F238E27FC236}">
                <a16:creationId xmlns:a16="http://schemas.microsoft.com/office/drawing/2014/main" id="{B7E40DB7-4154-FC96-919A-A46D33A91CC2}"/>
              </a:ext>
            </a:extLst>
          </p:cNvPr>
          <p:cNvSpPr txBox="1">
            <a:spLocks/>
          </p:cNvSpPr>
          <p:nvPr/>
        </p:nvSpPr>
        <p:spPr>
          <a:xfrm>
            <a:off x="4648200" y="6340476"/>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200">
              <a:solidFill>
                <a:prstClr val="black"/>
              </a:solidFill>
              <a:latin typeface="Calibri"/>
            </a:endParaRPr>
          </a:p>
        </p:txBody>
      </p:sp>
    </p:spTree>
    <p:extLst>
      <p:ext uri="{BB962C8B-B14F-4D97-AF65-F5344CB8AC3E}">
        <p14:creationId xmlns:p14="http://schemas.microsoft.com/office/powerpoint/2010/main" val="158923436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a:t>Thank You</a:t>
            </a:r>
          </a:p>
        </p:txBody>
      </p:sp>
      <p:sp>
        <p:nvSpPr>
          <p:cNvPr id="3" name="Content Placeholder 2"/>
          <p:cNvSpPr>
            <a:spLocks noGrp="1"/>
          </p:cNvSpPr>
          <p:nvPr>
            <p:ph idx="1"/>
          </p:nvPr>
        </p:nvSpPr>
        <p:spPr>
          <a:xfrm>
            <a:off x="1676400" y="1324597"/>
            <a:ext cx="8915400" cy="5334000"/>
          </a:xfrm>
        </p:spPr>
        <p:txBody>
          <a:bodyPr>
            <a:normAutofit/>
          </a:bodyPr>
          <a:lstStyle/>
          <a:p>
            <a:pPr marL="0" indent="0" algn="ctr">
              <a:buNone/>
            </a:pPr>
            <a:r>
              <a:rPr lang="en-US"/>
              <a:t>	</a:t>
            </a:r>
          </a:p>
          <a:p>
            <a:pPr marL="0" indent="0" algn="ctr">
              <a:buNone/>
            </a:pPr>
            <a:r>
              <a:rPr lang="en-US"/>
              <a:t>	</a:t>
            </a:r>
          </a:p>
          <a:p>
            <a:pPr marL="594360" lvl="2" indent="0">
              <a:buNone/>
            </a:pPr>
            <a:endParaRPr lang="en-US"/>
          </a:p>
          <a:p>
            <a:endParaRPr lang="en-US"/>
          </a:p>
        </p:txBody>
      </p:sp>
      <p:pic>
        <p:nvPicPr>
          <p:cNvPr id="4" name="Picture 3">
            <a:extLst>
              <a:ext uri="{FF2B5EF4-FFF2-40B4-BE49-F238E27FC236}">
                <a16:creationId xmlns:a16="http://schemas.microsoft.com/office/drawing/2014/main" id="{48BFE476-EC86-4F5E-B496-90F37A197344}"/>
              </a:ext>
            </a:extLst>
          </p:cNvPr>
          <p:cNvPicPr>
            <a:picLocks noChangeAspect="1"/>
          </p:cNvPicPr>
          <p:nvPr/>
        </p:nvPicPr>
        <p:blipFill>
          <a:blip r:embed="rId3"/>
          <a:stretch>
            <a:fillRect/>
          </a:stretch>
        </p:blipFill>
        <p:spPr>
          <a:xfrm>
            <a:off x="2514600" y="1816744"/>
            <a:ext cx="7239000" cy="1809750"/>
          </a:xfrm>
          <a:prstGeom prst="rect">
            <a:avLst/>
          </a:prstGeom>
        </p:spPr>
      </p:pic>
      <p:sp>
        <p:nvSpPr>
          <p:cNvPr id="6" name="TextBox 5">
            <a:extLst>
              <a:ext uri="{FF2B5EF4-FFF2-40B4-BE49-F238E27FC236}">
                <a16:creationId xmlns:a16="http://schemas.microsoft.com/office/drawing/2014/main" id="{9DB2E061-C917-4828-8A2B-7B7FEA8178D9}"/>
              </a:ext>
            </a:extLst>
          </p:cNvPr>
          <p:cNvSpPr txBox="1"/>
          <p:nvPr/>
        </p:nvSpPr>
        <p:spPr>
          <a:xfrm>
            <a:off x="1848422" y="4114801"/>
            <a:ext cx="2667000" cy="1323439"/>
          </a:xfrm>
          <a:prstGeom prst="rect">
            <a:avLst/>
          </a:prstGeom>
          <a:noFill/>
        </p:spPr>
        <p:txBody>
          <a:bodyPr wrap="square" rtlCol="0">
            <a:spAutoFit/>
          </a:bodyPr>
          <a:lstStyle/>
          <a:p>
            <a:pPr>
              <a:defRPr/>
            </a:pPr>
            <a:r>
              <a:rPr lang="en-US" sz="2000" b="1">
                <a:solidFill>
                  <a:prstClr val="black"/>
                </a:solidFill>
                <a:latin typeface="Calibri"/>
              </a:rPr>
              <a:t>Sam George 	</a:t>
            </a:r>
          </a:p>
          <a:p>
            <a:pPr>
              <a:defRPr/>
            </a:pPr>
            <a:r>
              <a:rPr lang="en-US" sz="2000">
                <a:solidFill>
                  <a:prstClr val="black"/>
                </a:solidFill>
                <a:latin typeface="Calibri"/>
              </a:rPr>
              <a:t>Principal	</a:t>
            </a:r>
          </a:p>
          <a:p>
            <a:pPr>
              <a:defRPr/>
            </a:pPr>
            <a:r>
              <a:rPr lang="en-US" sz="2000">
                <a:solidFill>
                  <a:prstClr val="black"/>
                </a:solidFill>
                <a:latin typeface="Calibri"/>
                <a:hlinkClick r:id="rId4"/>
              </a:rPr>
              <a:t>sam@mdprs.com</a:t>
            </a:r>
            <a:r>
              <a:rPr lang="en-US" sz="2000">
                <a:solidFill>
                  <a:prstClr val="black"/>
                </a:solidFill>
                <a:latin typeface="Calibri"/>
              </a:rPr>
              <a:t>            </a:t>
            </a:r>
          </a:p>
          <a:p>
            <a:pPr>
              <a:defRPr/>
            </a:pPr>
            <a:r>
              <a:rPr lang="en-US" sz="2000">
                <a:solidFill>
                  <a:prstClr val="black"/>
                </a:solidFill>
                <a:latin typeface="Calibri"/>
              </a:rPr>
              <a:t>913-634-4233</a:t>
            </a:r>
          </a:p>
        </p:txBody>
      </p:sp>
      <p:sp>
        <p:nvSpPr>
          <p:cNvPr id="7" name="TextBox 6">
            <a:extLst>
              <a:ext uri="{FF2B5EF4-FFF2-40B4-BE49-F238E27FC236}">
                <a16:creationId xmlns:a16="http://schemas.microsoft.com/office/drawing/2014/main" id="{189DD05F-ED3F-4423-A6E7-BE20AD779A0C}"/>
              </a:ext>
            </a:extLst>
          </p:cNvPr>
          <p:cNvSpPr txBox="1"/>
          <p:nvPr/>
        </p:nvSpPr>
        <p:spPr>
          <a:xfrm>
            <a:off x="6185708" y="4114801"/>
            <a:ext cx="2667000" cy="1323439"/>
          </a:xfrm>
          <a:prstGeom prst="rect">
            <a:avLst/>
          </a:prstGeom>
          <a:noFill/>
        </p:spPr>
        <p:txBody>
          <a:bodyPr wrap="square" rtlCol="0">
            <a:spAutoFit/>
          </a:bodyPr>
          <a:lstStyle/>
          <a:p>
            <a:pPr>
              <a:defRPr/>
            </a:pPr>
            <a:r>
              <a:rPr lang="en-US" sz="2000" b="1">
                <a:solidFill>
                  <a:prstClr val="black"/>
                </a:solidFill>
                <a:latin typeface="Calibri"/>
              </a:rPr>
              <a:t>Grant George</a:t>
            </a:r>
          </a:p>
          <a:p>
            <a:pPr>
              <a:defRPr/>
            </a:pPr>
            <a:r>
              <a:rPr lang="en-US" sz="2000">
                <a:solidFill>
                  <a:prstClr val="black"/>
                </a:solidFill>
                <a:latin typeface="Calibri"/>
              </a:rPr>
              <a:t>Medicare Advisor</a:t>
            </a:r>
          </a:p>
          <a:p>
            <a:pPr>
              <a:defRPr/>
            </a:pPr>
            <a:r>
              <a:rPr lang="en-US" sz="2000">
                <a:solidFill>
                  <a:prstClr val="black"/>
                </a:solidFill>
                <a:latin typeface="Calibri"/>
                <a:hlinkClick r:id="rId5"/>
              </a:rPr>
              <a:t>grant@mdprs.com</a:t>
            </a:r>
            <a:endParaRPr lang="en-US" sz="2000">
              <a:solidFill>
                <a:prstClr val="black"/>
              </a:solidFill>
              <a:latin typeface="Calibri"/>
            </a:endParaRPr>
          </a:p>
          <a:p>
            <a:pPr>
              <a:defRPr/>
            </a:pPr>
            <a:r>
              <a:rPr lang="en-US" sz="2000">
                <a:solidFill>
                  <a:prstClr val="black"/>
                </a:solidFill>
                <a:latin typeface="Calibri"/>
              </a:rPr>
              <a:t>913-634-5268</a:t>
            </a:r>
          </a:p>
        </p:txBody>
      </p:sp>
      <p:sp>
        <p:nvSpPr>
          <p:cNvPr id="5" name="TextBox 4">
            <a:extLst>
              <a:ext uri="{FF2B5EF4-FFF2-40B4-BE49-F238E27FC236}">
                <a16:creationId xmlns:a16="http://schemas.microsoft.com/office/drawing/2014/main" id="{DEABB7DC-91D1-BD48-DBBD-BBA7669ABEDB}"/>
              </a:ext>
            </a:extLst>
          </p:cNvPr>
          <p:cNvSpPr txBox="1"/>
          <p:nvPr/>
        </p:nvSpPr>
        <p:spPr>
          <a:xfrm>
            <a:off x="3903908" y="4114801"/>
            <a:ext cx="2893314" cy="1323439"/>
          </a:xfrm>
          <a:prstGeom prst="rect">
            <a:avLst/>
          </a:prstGeom>
          <a:noFill/>
        </p:spPr>
        <p:txBody>
          <a:bodyPr wrap="square" rtlCol="0">
            <a:spAutoFit/>
          </a:bodyPr>
          <a:lstStyle/>
          <a:p>
            <a:pPr>
              <a:defRPr/>
            </a:pPr>
            <a:r>
              <a:rPr lang="en-US" sz="2000" b="1">
                <a:solidFill>
                  <a:prstClr val="black"/>
                </a:solidFill>
                <a:latin typeface="Calibri"/>
              </a:rPr>
              <a:t>Amanda Sharp </a:t>
            </a:r>
          </a:p>
          <a:p>
            <a:pPr>
              <a:defRPr/>
            </a:pPr>
            <a:r>
              <a:rPr lang="en-US" sz="2000">
                <a:solidFill>
                  <a:prstClr val="black"/>
                </a:solidFill>
                <a:latin typeface="Calibri"/>
              </a:rPr>
              <a:t>Medicare Advisor </a:t>
            </a:r>
          </a:p>
          <a:p>
            <a:pPr>
              <a:defRPr/>
            </a:pPr>
            <a:r>
              <a:rPr lang="en-US" sz="2000">
                <a:solidFill>
                  <a:prstClr val="black"/>
                </a:solidFill>
                <a:latin typeface="Calibri"/>
                <a:hlinkClick r:id="rId6"/>
              </a:rPr>
              <a:t>amanda@mdprs.com</a:t>
            </a:r>
            <a:endParaRPr lang="en-US" sz="2000">
              <a:solidFill>
                <a:prstClr val="black"/>
              </a:solidFill>
              <a:latin typeface="Calibri"/>
            </a:endParaRPr>
          </a:p>
          <a:p>
            <a:pPr>
              <a:defRPr/>
            </a:pPr>
            <a:r>
              <a:rPr lang="en-US" sz="2000">
                <a:solidFill>
                  <a:prstClr val="black"/>
                </a:solidFill>
                <a:latin typeface="Calibri"/>
              </a:rPr>
              <a:t>913-548-6993</a:t>
            </a:r>
          </a:p>
        </p:txBody>
      </p:sp>
      <p:sp>
        <p:nvSpPr>
          <p:cNvPr id="8" name="TextBox 7">
            <a:extLst>
              <a:ext uri="{FF2B5EF4-FFF2-40B4-BE49-F238E27FC236}">
                <a16:creationId xmlns:a16="http://schemas.microsoft.com/office/drawing/2014/main" id="{B7BD0513-2034-A59F-169C-AA7501877955}"/>
              </a:ext>
            </a:extLst>
          </p:cNvPr>
          <p:cNvSpPr txBox="1"/>
          <p:nvPr/>
        </p:nvSpPr>
        <p:spPr>
          <a:xfrm>
            <a:off x="2274646" y="5831923"/>
            <a:ext cx="7718908" cy="584775"/>
          </a:xfrm>
          <a:prstGeom prst="rect">
            <a:avLst/>
          </a:prstGeom>
          <a:noFill/>
        </p:spPr>
        <p:txBody>
          <a:bodyPr wrap="none" rtlCol="0">
            <a:spAutoFit/>
          </a:bodyPr>
          <a:lstStyle/>
          <a:p>
            <a:r>
              <a:rPr lang="en-US" sz="3200" b="1">
                <a:solidFill>
                  <a:srgbClr val="FF0000"/>
                </a:solidFill>
                <a:latin typeface="Calibri"/>
              </a:rPr>
              <a:t>We Do Not Charge Any Fees for Our Services</a:t>
            </a:r>
          </a:p>
        </p:txBody>
      </p:sp>
      <p:sp>
        <p:nvSpPr>
          <p:cNvPr id="9" name="TextBox 8">
            <a:extLst>
              <a:ext uri="{FF2B5EF4-FFF2-40B4-BE49-F238E27FC236}">
                <a16:creationId xmlns:a16="http://schemas.microsoft.com/office/drawing/2014/main" id="{F7FF5DD4-A695-1EAB-7830-A16A51435B25}"/>
              </a:ext>
            </a:extLst>
          </p:cNvPr>
          <p:cNvSpPr txBox="1"/>
          <p:nvPr/>
        </p:nvSpPr>
        <p:spPr>
          <a:xfrm>
            <a:off x="8286722" y="4114801"/>
            <a:ext cx="2132801" cy="1323439"/>
          </a:xfrm>
          <a:prstGeom prst="rect">
            <a:avLst/>
          </a:prstGeom>
          <a:noFill/>
        </p:spPr>
        <p:txBody>
          <a:bodyPr wrap="square" rtlCol="0">
            <a:spAutoFit/>
          </a:bodyPr>
          <a:lstStyle/>
          <a:p>
            <a:r>
              <a:rPr lang="en-US" sz="2000" b="1">
                <a:solidFill>
                  <a:prstClr val="black"/>
                </a:solidFill>
                <a:latin typeface="Calibri"/>
              </a:rPr>
              <a:t>Nick Lemos</a:t>
            </a:r>
          </a:p>
          <a:p>
            <a:r>
              <a:rPr lang="en-US" sz="2000">
                <a:solidFill>
                  <a:prstClr val="black"/>
                </a:solidFill>
                <a:latin typeface="Calibri"/>
              </a:rPr>
              <a:t>Medicare Advisor</a:t>
            </a:r>
          </a:p>
          <a:p>
            <a:r>
              <a:rPr lang="en-US" sz="2000">
                <a:solidFill>
                  <a:prstClr val="black"/>
                </a:solidFill>
                <a:latin typeface="Calibri"/>
                <a:hlinkClick r:id="rId7"/>
              </a:rPr>
              <a:t>nick@mdprs.com</a:t>
            </a:r>
            <a:endParaRPr lang="en-US" sz="2000">
              <a:solidFill>
                <a:prstClr val="black"/>
              </a:solidFill>
              <a:latin typeface="Calibri"/>
            </a:endParaRPr>
          </a:p>
          <a:p>
            <a:r>
              <a:rPr lang="en-US" sz="2000">
                <a:solidFill>
                  <a:prstClr val="black"/>
                </a:solidFill>
                <a:latin typeface="Calibri"/>
              </a:rPr>
              <a:t>913-404-8990</a:t>
            </a:r>
          </a:p>
        </p:txBody>
      </p:sp>
    </p:spTree>
    <p:extLst>
      <p:ext uri="{BB962C8B-B14F-4D97-AF65-F5344CB8AC3E}">
        <p14:creationId xmlns:p14="http://schemas.microsoft.com/office/powerpoint/2010/main" val="12206406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186C-D49C-3D29-631E-B16942D635C5}"/>
            </a:ext>
          </a:extLst>
        </p:cNvPr>
        <p:cNvGrpSpPr/>
        <p:nvPr/>
      </p:nvGrpSpPr>
      <p:grpSpPr>
        <a:xfrm>
          <a:off x="0" y="0"/>
          <a:ext cx="0" cy="0"/>
          <a:chOff x="0" y="0"/>
          <a:chExt cx="0" cy="0"/>
        </a:xfrm>
      </p:grpSpPr>
      <p:pic>
        <p:nvPicPr>
          <p:cNvPr id="3" name="Picture 2" descr="QUESTION &amp; ANSWER&#10;&#10;AI-generated content may be incorrect.">
            <a:extLst>
              <a:ext uri="{FF2B5EF4-FFF2-40B4-BE49-F238E27FC236}">
                <a16:creationId xmlns:a16="http://schemas.microsoft.com/office/drawing/2014/main" id="{6FEFE2E2-47F2-D42A-764A-C162CD05A327}"/>
              </a:ext>
            </a:extLst>
          </p:cNvPr>
          <p:cNvPicPr>
            <a:picLocks noChangeAspect="1"/>
          </p:cNvPicPr>
          <p:nvPr/>
        </p:nvPicPr>
        <p:blipFill>
          <a:blip r:embed="rId2"/>
          <a:stretch>
            <a:fillRect/>
          </a:stretch>
        </p:blipFill>
        <p:spPr>
          <a:xfrm>
            <a:off x="-213180" y="-79830"/>
            <a:ext cx="12618359" cy="6988629"/>
          </a:xfrm>
          <a:prstGeom prst="rect">
            <a:avLst/>
          </a:prstGeom>
        </p:spPr>
      </p:pic>
    </p:spTree>
    <p:extLst>
      <p:ext uri="{BB962C8B-B14F-4D97-AF65-F5344CB8AC3E}">
        <p14:creationId xmlns:p14="http://schemas.microsoft.com/office/powerpoint/2010/main" val="1258571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D5DD-D6BF-33D9-7AF3-2655EE426F07}"/>
            </a:ext>
          </a:extLst>
        </p:cNvPr>
        <p:cNvGrpSpPr/>
        <p:nvPr/>
      </p:nvGrpSpPr>
      <p:grpSpPr>
        <a:xfrm>
          <a:off x="0" y="0"/>
          <a:ext cx="0" cy="0"/>
          <a:chOff x="0" y="0"/>
          <a:chExt cx="0" cy="0"/>
        </a:xfrm>
      </p:grpSpPr>
      <p:pic>
        <p:nvPicPr>
          <p:cNvPr id="4" name="Picture 3" descr="CALIBER WEALTH MANAGEMENT&#10;&#10;AI-generated content may be incorrect.">
            <a:extLst>
              <a:ext uri="{FF2B5EF4-FFF2-40B4-BE49-F238E27FC236}">
                <a16:creationId xmlns:a16="http://schemas.microsoft.com/office/drawing/2014/main" id="{EB95174A-B7CE-600E-DBF0-AD5D356D2F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62120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LIMITERS" val="3.1"/>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DELIMITERS" val="3.1"/>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DELIMITERS" val="3.1"/>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pth">
  <a:themeElements>
    <a:clrScheme name="Caliber Colors">
      <a:dk1>
        <a:sysClr val="windowText" lastClr="000000"/>
      </a:dk1>
      <a:lt1>
        <a:sysClr val="window" lastClr="FFFFFF"/>
      </a:lt1>
      <a:dk2>
        <a:srgbClr val="224B5A"/>
      </a:dk2>
      <a:lt2>
        <a:srgbClr val="C8A776"/>
      </a:lt2>
      <a:accent1>
        <a:srgbClr val="3F6373"/>
      </a:accent1>
      <a:accent2>
        <a:srgbClr val="95B6C5"/>
      </a:accent2>
      <a:accent3>
        <a:srgbClr val="B8CED8"/>
      </a:accent3>
      <a:accent4>
        <a:srgbClr val="DBE6EB"/>
      </a:accent4>
      <a:accent5>
        <a:srgbClr val="8D5926"/>
      </a:accent5>
      <a:accent6>
        <a:srgbClr val="C8A776"/>
      </a:accent6>
      <a:hlink>
        <a:srgbClr val="FFFFFF"/>
      </a:hlink>
      <a:folHlink>
        <a:srgbClr val="C8A776"/>
      </a:folHlink>
    </a:clrScheme>
    <a:fontScheme name="Custom 1">
      <a:majorFont>
        <a:latin typeface="Montserrat SemiBold"/>
        <a:ea typeface=""/>
        <a:cs typeface=""/>
      </a:majorFont>
      <a:minorFont>
        <a:latin typeface="Montserrat Medium"/>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Custom 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Custom 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FB82C5E40C06459097F5ED2F855C4C" ma:contentTypeVersion="15" ma:contentTypeDescription="Create a new document." ma:contentTypeScope="" ma:versionID="7056bb163dc4ce3a8e1acef2d9f239cf">
  <xsd:schema xmlns:xsd="http://www.w3.org/2001/XMLSchema" xmlns:xs="http://www.w3.org/2001/XMLSchema" xmlns:p="http://schemas.microsoft.com/office/2006/metadata/properties" xmlns:ns1="http://schemas.microsoft.com/sharepoint/v3" xmlns:ns2="bf53026a-c5ea-401c-b63d-0450ecfd147d" xmlns:ns3="ec151e27-2206-40b0-9dca-69a66dba1d41" targetNamespace="http://schemas.microsoft.com/office/2006/metadata/properties" ma:root="true" ma:fieldsID="fddd2ac61e875b69fbfb7ad74e7b4d40" ns1:_="" ns2:_="" ns3:_="">
    <xsd:import namespace="http://schemas.microsoft.com/sharepoint/v3"/>
    <xsd:import namespace="bf53026a-c5ea-401c-b63d-0450ecfd147d"/>
    <xsd:import namespace="ec151e27-2206-40b0-9dca-69a66dba1d4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element ref="ns1:_ip_UnifiedCompliancePolicyProperties" minOccurs="0"/>
                <xsd:element ref="ns1:_ip_UnifiedCompliancePolicyUIAction"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53026a-c5ea-401c-b63d-0450ecfd14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cb235b2-2cd2-4270-af28-f9c0ccbba4a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151e27-2206-40b0-9dca-69a66dba1d4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1fe5e86-5ba9-4966-bf38-f6680478971c}" ma:internalName="TaxCatchAll" ma:showField="CatchAllData" ma:web="ec151e27-2206-40b0-9dca-69a66dba1d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c151e27-2206-40b0-9dca-69a66dba1d41" xsi:nil="true"/>
    <_ip_UnifiedCompliancePolicyUIAction xmlns="http://schemas.microsoft.com/sharepoint/v3" xsi:nil="true"/>
    <_ip_UnifiedCompliancePolicyProperties xmlns="http://schemas.microsoft.com/sharepoint/v3" xsi:nil="true"/>
    <lcf76f155ced4ddcb4097134ff3c332f xmlns="bf53026a-c5ea-401c-b63d-0450ecfd147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03A370-6211-43F1-945E-3716CF35B8ED}">
  <ds:schemaRefs>
    <ds:schemaRef ds:uri="bf53026a-c5ea-401c-b63d-0450ecfd147d"/>
    <ds:schemaRef ds:uri="ec151e27-2206-40b0-9dca-69a66dba1d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1C17EB1-4A53-419F-9367-09173C62CC03}">
  <ds:schemaRefs>
    <ds:schemaRef ds:uri="http://schemas.microsoft.com/sharepoint/v3/contenttype/forms"/>
  </ds:schemaRefs>
</ds:datastoreItem>
</file>

<file path=customXml/itemProps3.xml><?xml version="1.0" encoding="utf-8"?>
<ds:datastoreItem xmlns:ds="http://schemas.openxmlformats.org/officeDocument/2006/customXml" ds:itemID="{239B14AF-D8AE-4AC5-A80B-6A97C68A50EE}">
  <ds:schemaRefs>
    <ds:schemaRef ds:uri="bf53026a-c5ea-401c-b63d-0450ecfd147d"/>
    <ds:schemaRef ds:uri="ec151e27-2206-40b0-9dca-69a66dba1d41"/>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36</Slides>
  <Notes>23</Notes>
  <HiddenSlides>1</HiddenSlides>
  <ScaleCrop>false</ScaleCrop>
  <HeadingPairs>
    <vt:vector size="4" baseType="variant">
      <vt:variant>
        <vt:lpstr>Theme</vt:lpstr>
      </vt:variant>
      <vt:variant>
        <vt:i4>5</vt:i4>
      </vt:variant>
      <vt:variant>
        <vt:lpstr>Slide Titles</vt:lpstr>
      </vt:variant>
      <vt:variant>
        <vt:i4>36</vt:i4>
      </vt:variant>
    </vt:vector>
  </HeadingPairs>
  <TitlesOfParts>
    <vt:vector size="41" baseType="lpstr">
      <vt:lpstr>Office Theme</vt:lpstr>
      <vt:lpstr>Depth</vt:lpstr>
      <vt:lpstr>2_Custom Design</vt:lpstr>
      <vt:lpstr>1_Office Theme</vt:lpstr>
      <vt:lpstr>2_Office Theme</vt:lpstr>
      <vt:lpstr>PowerPoint Presentation</vt:lpstr>
      <vt:lpstr>PowerPoint Presentation</vt:lpstr>
      <vt:lpstr>Economy/Market Key Points</vt:lpstr>
      <vt:lpstr>Economy/Market Key Points</vt:lpstr>
      <vt:lpstr>Economy is solid w/upside potential</vt:lpstr>
      <vt:lpstr>Inflation – Shelter is what matters</vt:lpstr>
      <vt:lpstr>US wins with higher oil</vt:lpstr>
      <vt:lpstr>Investing in Uncertainty</vt:lpstr>
      <vt:lpstr>PowerPoint Presentation</vt:lpstr>
      <vt:lpstr>RAISING THE STANDARD</vt:lpstr>
      <vt:lpstr>RIGHTCAPITAL</vt:lpstr>
      <vt:lpstr>CLIENT PORTAL</vt:lpstr>
      <vt:lpstr>STAY CONNECTED!</vt:lpstr>
      <vt:lpstr>PowerPoint Presentation</vt:lpstr>
      <vt:lpstr>Medicare UPDATE 2026 / 2027 The Good News and Not so Good News</vt:lpstr>
      <vt:lpstr>What Is Medicare?</vt:lpstr>
      <vt:lpstr>PowerPoint Presentation</vt:lpstr>
      <vt:lpstr>Who Runs Medicare?</vt:lpstr>
      <vt:lpstr>FIRST BABY BOOMER – Kathleen Kirschling</vt:lpstr>
      <vt:lpstr>The Four Parts of Medicare</vt:lpstr>
      <vt:lpstr>Monthly Part B Premium IRMAA – Income Related Medicare Adjustment Amount / part of ACA  You pay more for Part B and Part D based on Income</vt:lpstr>
      <vt:lpstr>Medicare Part B What are your Costs? </vt:lpstr>
      <vt:lpstr>What Is a Medigap/Medicare Supplement Policy?</vt:lpstr>
      <vt:lpstr>Medicare Supplement Options 2021</vt:lpstr>
      <vt:lpstr>PowerPoint Presentation</vt:lpstr>
      <vt:lpstr>Medicare Parts C – Advantage Plan</vt:lpstr>
      <vt:lpstr>PowerPoint Presentation</vt:lpstr>
      <vt:lpstr>PowerPoint Presentation</vt:lpstr>
      <vt:lpstr>HSA Contribution Limits 2026 </vt:lpstr>
      <vt:lpstr>Medicare UPDATE 2026 / 2027 The Good News and Not so Good News</vt:lpstr>
      <vt:lpstr> Medicare Part D UPDATE 2026 / 2027 GOOD NEWS ! ! </vt:lpstr>
      <vt:lpstr>Medicare Part D UPDATE 2026 / 2027 NOT SO GOOD NEWS</vt:lpstr>
      <vt:lpstr>Medicare Part D Drug and Advantage Plans  UPDATE 2026 / 2027</vt:lpstr>
      <vt:lpstr>Thank You</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Bice</dc:creator>
  <cp:revision>2</cp:revision>
  <dcterms:created xsi:type="dcterms:W3CDTF">2026-09-24T16:37:37Z</dcterms:created>
  <dcterms:modified xsi:type="dcterms:W3CDTF">2026-09-25T20:10:58Z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0x0101004EFB82C5E40C06459097F5ED2F855C4C</vt:lpwstr>
  </property>
  <property fmtid="{D5CDD505-2E9C-101B-9397-08002B2CF9AE}" pid="3" name="MediaServiceImageTags">
    <vt:lpwstr/>
  </property>
</Properties>
</file>